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3" r:id="rId3"/>
    <p:sldId id="287" r:id="rId4"/>
    <p:sldId id="257" r:id="rId5"/>
    <p:sldId id="259" r:id="rId6"/>
    <p:sldId id="260" r:id="rId7"/>
    <p:sldId id="286" r:id="rId8"/>
    <p:sldId id="290" r:id="rId9"/>
    <p:sldId id="291" r:id="rId10"/>
    <p:sldId id="279" r:id="rId11"/>
    <p:sldId id="278" r:id="rId12"/>
    <p:sldId id="280" r:id="rId13"/>
    <p:sldId id="262" r:id="rId14"/>
    <p:sldId id="266" r:id="rId15"/>
    <p:sldId id="265" r:id="rId16"/>
    <p:sldId id="267" r:id="rId17"/>
    <p:sldId id="289" r:id="rId18"/>
    <p:sldId id="284" r:id="rId19"/>
    <p:sldId id="288" r:id="rId20"/>
    <p:sldId id="269" r:id="rId21"/>
    <p:sldId id="268" r:id="rId22"/>
    <p:sldId id="270" r:id="rId23"/>
    <p:sldId id="272" r:id="rId24"/>
    <p:sldId id="275" r:id="rId25"/>
    <p:sldId id="282" r:id="rId26"/>
    <p:sldId id="292" r:id="rId27"/>
    <p:sldId id="263" r:id="rId28"/>
    <p:sldId id="277" r:id="rId29"/>
    <p:sldId id="28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7" autoAdjust="0"/>
    <p:restoredTop sz="77709" autoAdjust="0"/>
  </p:normalViewPr>
  <p:slideViewPr>
    <p:cSldViewPr>
      <p:cViewPr>
        <p:scale>
          <a:sx n="75" d="100"/>
          <a:sy n="75" d="100"/>
        </p:scale>
        <p:origin x="-900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F58E7-8A2B-42DC-9E30-4E61A4C90E5B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9A8A4-0CA5-45DE-B3D9-53618E0AB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12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ko-KR" altLang="en-US" dirty="0" err="1" smtClean="0"/>
              <a:t>코하친입니다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저희의 프로젝트 결과물 우아한 </a:t>
            </a:r>
            <a:r>
              <a:rPr lang="ko-KR" altLang="en-US" dirty="0" err="1" smtClean="0"/>
              <a:t>주처장을</a:t>
            </a:r>
            <a:r>
              <a:rPr lang="ko-KR" altLang="en-US" dirty="0" smtClean="0"/>
              <a:t> 발표하겠습니다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532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 페이지로 처음</a:t>
            </a:r>
            <a:r>
              <a:rPr lang="ko-KR" altLang="en-US" baseline="0" dirty="0" smtClean="0"/>
              <a:t> 사이트 </a:t>
            </a:r>
            <a:r>
              <a:rPr lang="ko-KR" altLang="en-US" baseline="0" dirty="0" err="1" smtClean="0"/>
              <a:t>접속시</a:t>
            </a:r>
            <a:r>
              <a:rPr lang="ko-KR" altLang="en-US" baseline="0" dirty="0" smtClean="0"/>
              <a:t> 보이는 </a:t>
            </a:r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 페이지입니다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컨텐츠인</a:t>
            </a:r>
            <a:r>
              <a:rPr lang="ko-KR" altLang="en-US" dirty="0" smtClean="0"/>
              <a:t> 주차장 정보와 </a:t>
            </a:r>
            <a:r>
              <a:rPr lang="ko-KR" altLang="en-US" dirty="0" err="1" smtClean="0"/>
              <a:t>주정차</a:t>
            </a:r>
            <a:r>
              <a:rPr lang="ko-KR" altLang="en-US" dirty="0" smtClean="0"/>
              <a:t> 정보 버튼을 크게 구성하였습니다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53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클릭시</a:t>
            </a:r>
            <a:r>
              <a:rPr lang="ko-KR" altLang="en-US" baseline="0" dirty="0" smtClean="0"/>
              <a:t> 다른 창으로 넘어가는 것이 아닌 </a:t>
            </a:r>
            <a:r>
              <a:rPr lang="ko-KR" altLang="en-US" baseline="0" dirty="0" err="1" smtClean="0"/>
              <a:t>새창을</a:t>
            </a:r>
            <a:r>
              <a:rPr lang="ko-KR" altLang="en-US" baseline="0" dirty="0" smtClean="0"/>
              <a:t> 이용하여 쉽게 이용 안내를 볼 수 있게 구성하였습니다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60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공지사항은 관리자아이디인 경우에만 작성 가능 하게 하였고 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저장된 내용을 뽑아 뿌려주어 게시판을 구성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비회원 모두 글 읽기만 가능 합니다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990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22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페이지로 이동을 하게 되며 </a:t>
            </a:r>
            <a:endParaRPr lang="en-US" altLang="ko-KR" dirty="0" smtClean="0"/>
          </a:p>
          <a:p>
            <a:r>
              <a:rPr lang="ko-KR" altLang="en-US" dirty="0" smtClean="0"/>
              <a:t>주변의 공영주차장의 정보를 보여줍니다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공공데이터에서 제공된 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 부산광역시 사상구를 예시로 프로젝트를 진행하였습니다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카카오맵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마커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즐겨찾기</a:t>
            </a:r>
            <a:r>
              <a:rPr lang="ko-KR" altLang="en-US" dirty="0" smtClean="0"/>
              <a:t> 추가</a:t>
            </a:r>
            <a:r>
              <a:rPr lang="ko-KR" altLang="en-US" baseline="0" dirty="0" smtClean="0"/>
              <a:t> 기능이 들어갑니다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28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브라우저에 포함된 위치정보 공유 허용 클릭을 눌러야 볼 수 있으며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구성하였습니다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자신의 위치를 알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내 위치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자신의 현재 위치를 알 수 있게 하였고 이는 주변 정보와 자신의 거리나 위치</a:t>
            </a:r>
            <a:r>
              <a:rPr lang="ko-KR" altLang="en-US" baseline="0" dirty="0" smtClean="0"/>
              <a:t> 파악에 도움이 될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793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주차위치를 클릭하면 자신이 주차한 위치를 저장할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자신이 어디에 차를 세웠는지 알기 위함입니다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52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주차위치를 클릭하면 자신이 주차한 위치를 저장할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자신이 어디에 차를 세웠는지 알기 위함입니다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52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err="1" smtClean="0"/>
              <a:t>로그인이</a:t>
            </a:r>
            <a:r>
              <a:rPr lang="ko-KR" altLang="en-US" dirty="0" smtClean="0"/>
              <a:t> 된 회원만 작성이 가능하게 한 코멘트로 보는 것은 모든 사람이 가능하게 구현하여 주차장 추가적인 정보를 공유하게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5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2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우아한 </a:t>
            </a:r>
            <a:r>
              <a:rPr lang="ko-KR" altLang="en-US" dirty="0" err="1" smtClean="0"/>
              <a:t>주정차는</a:t>
            </a:r>
            <a:r>
              <a:rPr lang="ko-KR" altLang="en-US" dirty="0" smtClean="0"/>
              <a:t> 처음 이 물음표에서 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차를 타는 사람은 한번쯤 경험해 보았을 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차를 </a:t>
            </a:r>
            <a:r>
              <a:rPr lang="ko-KR" altLang="en-US" dirty="0" err="1" smtClean="0"/>
              <a:t>타고길을</a:t>
            </a:r>
            <a:r>
              <a:rPr lang="ko-KR" altLang="en-US" dirty="0" smtClean="0"/>
              <a:t> 가던 도중 잠시 주차를 </a:t>
            </a:r>
            <a:r>
              <a:rPr lang="ko-KR" altLang="en-US" dirty="0" err="1" smtClean="0"/>
              <a:t>해야하는</a:t>
            </a:r>
            <a:r>
              <a:rPr lang="ko-KR" altLang="en-US" dirty="0" smtClean="0"/>
              <a:t> 상황에 잠시 </a:t>
            </a:r>
            <a:r>
              <a:rPr lang="ko-KR" altLang="en-US" dirty="0" err="1" smtClean="0"/>
              <a:t>주차르</a:t>
            </a:r>
            <a:r>
              <a:rPr lang="ko-KR" altLang="en-US" dirty="0" smtClean="0"/>
              <a:t> 하고 일을 보고 오니 딱지가 </a:t>
            </a:r>
            <a:r>
              <a:rPr lang="ko-KR" altLang="en-US" dirty="0" err="1" smtClean="0"/>
              <a:t>붙어잇는</a:t>
            </a:r>
            <a:r>
              <a:rPr lang="ko-KR" altLang="en-US" dirty="0" smtClean="0"/>
              <a:t> 경우가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길은 주차를 하지 말아야 하는 </a:t>
            </a:r>
            <a:r>
              <a:rPr lang="ko-KR" altLang="en-US" dirty="0" err="1" smtClean="0"/>
              <a:t>주정차금지</a:t>
            </a:r>
            <a:r>
              <a:rPr lang="ko-KR" altLang="en-US" dirty="0" smtClean="0"/>
              <a:t> 구간이었던 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그렇다면 이 길이 단속 구간인지 주차를 해도 되는 것인지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있을까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바로이</a:t>
            </a:r>
            <a:r>
              <a:rPr lang="ko-KR" altLang="en-US" dirty="0" smtClean="0"/>
              <a:t> 물음표에서 프로젝트를 시작하였습니다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338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공공데이터의 </a:t>
            </a:r>
            <a:r>
              <a:rPr lang="ko-KR" altLang="en-US" dirty="0" err="1" smtClean="0"/>
              <a:t>주정차금지위치</a:t>
            </a:r>
            <a:r>
              <a:rPr lang="ko-KR" altLang="en-US" dirty="0" smtClean="0"/>
              <a:t> 데이터를 이용하여 </a:t>
            </a:r>
            <a:r>
              <a:rPr lang="ko-KR" altLang="en-US" dirty="0" err="1" smtClean="0"/>
              <a:t>카카오맵</a:t>
            </a:r>
            <a:r>
              <a:rPr lang="ko-KR" altLang="en-US" dirty="0" smtClean="0"/>
              <a:t> 에 그렸습니다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803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주차를 </a:t>
            </a:r>
            <a:r>
              <a:rPr lang="ko-KR" altLang="en-US" dirty="0" err="1" smtClean="0"/>
              <a:t>하시기전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2016</a:t>
            </a:r>
            <a:r>
              <a:rPr lang="ko-KR" altLang="en-US" baseline="0" dirty="0" smtClean="0"/>
              <a:t>년도부터 </a:t>
            </a:r>
            <a:r>
              <a:rPr lang="en-US" altLang="ko-KR" baseline="0" dirty="0" smtClean="0"/>
              <a:t>2019</a:t>
            </a:r>
            <a:r>
              <a:rPr lang="ko-KR" altLang="en-US" baseline="0" dirty="0" smtClean="0"/>
              <a:t>년도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월까지의 단속현황을 토대로 </a:t>
            </a:r>
            <a:r>
              <a:rPr lang="ko-KR" altLang="en-US" baseline="0" dirty="0" err="1" smtClean="0"/>
              <a:t>동별</a:t>
            </a:r>
            <a:r>
              <a:rPr lang="ko-KR" altLang="en-US" baseline="0" dirty="0" smtClean="0"/>
              <a:t> 단속현황을 지도에 표시하였습니다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시각적으로 현재 있는 지역의 단속 횟수를 눈으로 확인하고 이 지역에서는 조심하셔서 </a:t>
            </a:r>
            <a:r>
              <a:rPr lang="ko-KR" altLang="en-US" baseline="0" dirty="0" err="1" smtClean="0"/>
              <a:t>주차할수</a:t>
            </a:r>
            <a:r>
              <a:rPr lang="ko-KR" altLang="en-US" baseline="0" dirty="0" smtClean="0"/>
              <a:t> 있도록 알리는 역할을 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이는 카카오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와 국가에서 제공하는 지역 </a:t>
            </a:r>
            <a:r>
              <a:rPr lang="en-US" altLang="ko-KR" baseline="0" dirty="0" smtClean="0"/>
              <a:t>SHP</a:t>
            </a:r>
            <a:r>
              <a:rPr lang="ko-KR" altLang="en-US" baseline="0" dirty="0" smtClean="0"/>
              <a:t>파일을 혼합하여 만들었습니다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787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거주자 우선 주차장의 경우 세 가지로 나뉩니다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주간 야간 전일제로 구성됩니다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주간의 경우 </a:t>
            </a:r>
            <a:r>
              <a:rPr lang="en-US" altLang="ko-KR" dirty="0" smtClean="0"/>
              <a:t>9:00~18:00</a:t>
            </a:r>
          </a:p>
          <a:p>
            <a:r>
              <a:rPr lang="ko-KR" altLang="en-US" dirty="0" smtClean="0"/>
              <a:t>야간의 경우 </a:t>
            </a:r>
            <a:r>
              <a:rPr lang="en-US" altLang="ko-KR" dirty="0" smtClean="0"/>
              <a:t>18:00~9:00 </a:t>
            </a:r>
            <a:r>
              <a:rPr lang="ko-KR" altLang="en-US" dirty="0" smtClean="0"/>
              <a:t>까지 주차를 하기에 그 이외의 시간에 잠시 주차가 가능하게 됩니다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dirty="0" smtClean="0"/>
              <a:t>위의 코드는 끝 </a:t>
            </a:r>
            <a:r>
              <a:rPr lang="ko-KR" altLang="en-US" dirty="0" err="1" smtClean="0"/>
              <a:t>세자리가</a:t>
            </a:r>
            <a:r>
              <a:rPr lang="ko-KR" altLang="en-US" dirty="0" smtClean="0"/>
              <a:t> 실제 거주자 우선 주차장의 바닥에 적혀있는 번호가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보고 비어있다면 사용하시면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미리 저장된 거주자</a:t>
            </a:r>
            <a:r>
              <a:rPr lang="ko-KR" altLang="en-US" baseline="0" dirty="0" smtClean="0"/>
              <a:t> 우선 </a:t>
            </a:r>
            <a:r>
              <a:rPr lang="ko-KR" altLang="en-US" baseline="0" dirty="0" err="1" smtClean="0"/>
              <a:t>주정차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내용을에서</a:t>
            </a:r>
            <a:r>
              <a:rPr lang="ko-KR" altLang="en-US" baseline="0" dirty="0" smtClean="0"/>
              <a:t> 위치를 </a:t>
            </a:r>
            <a:r>
              <a:rPr lang="ko-KR" altLang="en-US" baseline="0" dirty="0" err="1" smtClean="0"/>
              <a:t>마커로</a:t>
            </a:r>
            <a:r>
              <a:rPr lang="ko-KR" altLang="en-US" baseline="0" dirty="0" smtClean="0"/>
              <a:t> 표시하고 이에 대한 정보를 카카오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인포윈도우</a:t>
            </a:r>
            <a:r>
              <a:rPr lang="ko-KR" altLang="en-US" baseline="0" dirty="0" smtClean="0"/>
              <a:t> 기능으로 구현하였습니다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015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통합을 하여 볼 수 있게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956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네이밍을</a:t>
            </a:r>
            <a:r>
              <a:rPr lang="ko-KR" altLang="en-US" dirty="0" smtClean="0"/>
              <a:t> 했을 때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54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우아한 </a:t>
            </a:r>
            <a:r>
              <a:rPr lang="ko-KR" altLang="en-US" dirty="0" err="1" smtClean="0"/>
              <a:t>주정차는</a:t>
            </a:r>
            <a:r>
              <a:rPr lang="ko-KR" altLang="en-US" dirty="0" smtClean="0"/>
              <a:t> 처음 이 물음표에서 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차를 타는 사람은 한번쯤 경험해 보았을 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차를 </a:t>
            </a:r>
            <a:r>
              <a:rPr lang="ko-KR" altLang="en-US" dirty="0" err="1" smtClean="0"/>
              <a:t>타고길을</a:t>
            </a:r>
            <a:r>
              <a:rPr lang="ko-KR" altLang="en-US" dirty="0" smtClean="0"/>
              <a:t> 가던 도중 잠시 주차를 </a:t>
            </a:r>
            <a:r>
              <a:rPr lang="ko-KR" altLang="en-US" dirty="0" err="1" smtClean="0"/>
              <a:t>해야하는</a:t>
            </a:r>
            <a:r>
              <a:rPr lang="ko-KR" altLang="en-US" dirty="0" smtClean="0"/>
              <a:t> 상황에 잠시 </a:t>
            </a:r>
            <a:r>
              <a:rPr lang="ko-KR" altLang="en-US" dirty="0" err="1" smtClean="0"/>
              <a:t>주차르</a:t>
            </a:r>
            <a:r>
              <a:rPr lang="ko-KR" altLang="en-US" dirty="0" smtClean="0"/>
              <a:t> 하고 일을 보고 오니 딱지가 </a:t>
            </a:r>
            <a:r>
              <a:rPr lang="ko-KR" altLang="en-US" dirty="0" err="1" smtClean="0"/>
              <a:t>붙어잇는</a:t>
            </a:r>
            <a:r>
              <a:rPr lang="ko-KR" altLang="en-US" dirty="0" smtClean="0"/>
              <a:t> 경우가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길은 주차를 하지 말아야 하는 </a:t>
            </a:r>
            <a:r>
              <a:rPr lang="ko-KR" altLang="en-US" dirty="0" err="1" smtClean="0"/>
              <a:t>주정차금지</a:t>
            </a:r>
            <a:r>
              <a:rPr lang="ko-KR" altLang="en-US" dirty="0" smtClean="0"/>
              <a:t> 구간이었던 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그렇다면 이 길이 단속 구간인지 주차를 해도 되는 것인지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있을까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바로이</a:t>
            </a:r>
            <a:r>
              <a:rPr lang="ko-KR" altLang="en-US" dirty="0" smtClean="0"/>
              <a:t> 물음표에서 프로젝트를 시작하였습니다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338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0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59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우아한 </a:t>
            </a:r>
            <a:r>
              <a:rPr lang="ko-KR" altLang="en-US" dirty="0" err="1" smtClean="0"/>
              <a:t>주정차는</a:t>
            </a:r>
            <a:r>
              <a:rPr lang="ko-KR" altLang="en-US" dirty="0" smtClean="0"/>
              <a:t> 처음 이 물음표에서 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차를 타는 사람은 한번쯤 경험해 보았을 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차를 </a:t>
            </a:r>
            <a:r>
              <a:rPr lang="ko-KR" altLang="en-US" dirty="0" err="1" smtClean="0"/>
              <a:t>타고길을</a:t>
            </a:r>
            <a:r>
              <a:rPr lang="ko-KR" altLang="en-US" dirty="0" smtClean="0"/>
              <a:t> 가던 도중 잠시 주차를 </a:t>
            </a:r>
            <a:r>
              <a:rPr lang="ko-KR" altLang="en-US" dirty="0" err="1" smtClean="0"/>
              <a:t>해야하는</a:t>
            </a:r>
            <a:r>
              <a:rPr lang="ko-KR" altLang="en-US" dirty="0" smtClean="0"/>
              <a:t> 상황에 잠시 </a:t>
            </a:r>
            <a:r>
              <a:rPr lang="ko-KR" altLang="en-US" dirty="0" err="1" smtClean="0"/>
              <a:t>주차르</a:t>
            </a:r>
            <a:r>
              <a:rPr lang="ko-KR" altLang="en-US" dirty="0" smtClean="0"/>
              <a:t> 하고 일을 보고 오니 딱지가 </a:t>
            </a:r>
            <a:r>
              <a:rPr lang="ko-KR" altLang="en-US" dirty="0" err="1" smtClean="0"/>
              <a:t>붙어잇는</a:t>
            </a:r>
            <a:r>
              <a:rPr lang="ko-KR" altLang="en-US" dirty="0" smtClean="0"/>
              <a:t> 경우가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길은 주차를 하지 말아야 하는 </a:t>
            </a:r>
            <a:r>
              <a:rPr lang="ko-KR" altLang="en-US" dirty="0" err="1" smtClean="0"/>
              <a:t>주정차금지</a:t>
            </a:r>
            <a:r>
              <a:rPr lang="ko-KR" altLang="en-US" dirty="0" smtClean="0"/>
              <a:t> 구간이었던 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그렇다면 이 길이 단속 구간인지 주차를 해도 되는 것인지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있을까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바로이</a:t>
            </a:r>
            <a:r>
              <a:rPr lang="ko-KR" altLang="en-US" dirty="0" smtClean="0"/>
              <a:t> 물음표에서 프로젝트를 시작하였습니다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33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처음 구상한 내용은 </a:t>
            </a:r>
            <a:endParaRPr lang="en-US" altLang="ko-KR" dirty="0" smtClean="0"/>
          </a:p>
          <a:p>
            <a:r>
              <a:rPr lang="ko-KR" altLang="en-US" dirty="0" smtClean="0"/>
              <a:t>우선 사용자가 이 주변의 주차장을 알 수 있는 정보를 띄워 주려 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78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주차장</a:t>
            </a:r>
            <a:r>
              <a:rPr lang="ko-KR" altLang="en-US" baseline="0" dirty="0" smtClean="0"/>
              <a:t> 뿐만이 아닌 주차 가능 도로 또한 구현하고자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217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처음 기능 구현 계획과</a:t>
            </a:r>
            <a:r>
              <a:rPr lang="en-US" altLang="ko-KR" smtClean="0"/>
              <a:t>, </a:t>
            </a:r>
            <a:r>
              <a:rPr lang="ko-KR" altLang="en-US" smtClean="0"/>
              <a:t>현재 구현된 기능과의 차이점</a:t>
            </a:r>
            <a:endParaRPr lang="en-US" altLang="ko-KR" smtClean="0"/>
          </a:p>
          <a:p>
            <a:pPr marL="228600" indent="-228600">
              <a:buAutoNum type="arabicPeriod"/>
            </a:pPr>
            <a:r>
              <a:rPr lang="ko-KR" altLang="en-US" smtClean="0"/>
              <a:t>주차가능한 대수</a:t>
            </a:r>
            <a:r>
              <a:rPr lang="ko-KR" altLang="en-US" baseline="0" smtClean="0"/>
              <a:t> 조회기능 없고</a:t>
            </a:r>
            <a:endParaRPr lang="en-US" altLang="ko-KR" baseline="0" smtClean="0"/>
          </a:p>
          <a:p>
            <a:pPr marL="228600" indent="-228600">
              <a:buAutoNum type="arabicPeriod"/>
            </a:pPr>
            <a:r>
              <a:rPr lang="ko-KR" altLang="en-US" smtClean="0"/>
              <a:t>주차 가능 구역은 따로 하지 않았고</a:t>
            </a:r>
            <a:r>
              <a:rPr lang="en-US" altLang="ko-KR" smtClean="0"/>
              <a:t>,</a:t>
            </a:r>
          </a:p>
          <a:p>
            <a:pPr marL="228600" indent="-228600">
              <a:buAutoNum type="arabicPeriod"/>
            </a:pPr>
            <a:endParaRPr lang="en-US" altLang="ko-KR" smtClean="0"/>
          </a:p>
          <a:p>
            <a:pPr marL="228600" indent="-228600">
              <a:buAutoNum type="arabicPeriod"/>
            </a:pPr>
            <a:r>
              <a:rPr lang="ko-KR" altLang="en-US" smtClean="0"/>
              <a:t>추가된 점</a:t>
            </a:r>
            <a:endParaRPr lang="en-US" altLang="ko-KR" smtClean="0"/>
          </a:p>
          <a:p>
            <a:pPr marL="171450" indent="-171450">
              <a:buFontTx/>
              <a:buChar char="-"/>
            </a:pPr>
            <a:r>
              <a:rPr lang="ko-KR" altLang="en-US" baseline="0" smtClean="0"/>
              <a:t>댓글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코멘트 기능 추가적으로 계획</a:t>
            </a:r>
            <a:endParaRPr lang="en-US" altLang="ko-KR" baseline="0" smtClean="0"/>
          </a:p>
          <a:p>
            <a:pPr marL="171450" indent="-171450">
              <a:buFontTx/>
              <a:buChar char="-"/>
            </a:pPr>
            <a:r>
              <a:rPr lang="ko-KR" altLang="en-US" baseline="0" smtClean="0"/>
              <a:t>공지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로그인</a:t>
            </a:r>
            <a:r>
              <a:rPr lang="en-US" altLang="ko-KR" baseline="0" smtClean="0"/>
              <a:t>(</a:t>
            </a:r>
            <a:r>
              <a:rPr lang="ko-KR" altLang="en-US" baseline="0" smtClean="0"/>
              <a:t>즐겨찾기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주차위치</a:t>
            </a:r>
            <a:r>
              <a:rPr lang="en-US" altLang="ko-KR" baseline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smtClean="0"/>
          </a:p>
          <a:p>
            <a:pPr marL="228600" indent="-228600">
              <a:buAutoNum type="arabicPeriod"/>
            </a:pP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81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우아한 </a:t>
            </a:r>
            <a:r>
              <a:rPr lang="ko-KR" altLang="en-US" dirty="0" err="1" smtClean="0"/>
              <a:t>주정차는</a:t>
            </a:r>
            <a:r>
              <a:rPr lang="ko-KR" altLang="en-US" dirty="0" smtClean="0"/>
              <a:t> 처음 이 물음표에서 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차를 타는 사람은 한번쯤 경험해 보았을 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차를 </a:t>
            </a:r>
            <a:r>
              <a:rPr lang="ko-KR" altLang="en-US" dirty="0" err="1" smtClean="0"/>
              <a:t>타고길을</a:t>
            </a:r>
            <a:r>
              <a:rPr lang="ko-KR" altLang="en-US" dirty="0" smtClean="0"/>
              <a:t> 가던 도중 잠시 주차를 </a:t>
            </a:r>
            <a:r>
              <a:rPr lang="ko-KR" altLang="en-US" dirty="0" err="1" smtClean="0"/>
              <a:t>해야하는</a:t>
            </a:r>
            <a:r>
              <a:rPr lang="ko-KR" altLang="en-US" dirty="0" smtClean="0"/>
              <a:t> 상황에 잠시 </a:t>
            </a:r>
            <a:r>
              <a:rPr lang="ko-KR" altLang="en-US" dirty="0" err="1" smtClean="0"/>
              <a:t>주차르</a:t>
            </a:r>
            <a:r>
              <a:rPr lang="ko-KR" altLang="en-US" dirty="0" smtClean="0"/>
              <a:t> 하고 일을 보고 오니 딱지가 </a:t>
            </a:r>
            <a:r>
              <a:rPr lang="ko-KR" altLang="en-US" dirty="0" err="1" smtClean="0"/>
              <a:t>붙어잇는</a:t>
            </a:r>
            <a:r>
              <a:rPr lang="ko-KR" altLang="en-US" dirty="0" smtClean="0"/>
              <a:t> 경우가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길은 주차를 하지 말아야 하는 </a:t>
            </a:r>
            <a:r>
              <a:rPr lang="ko-KR" altLang="en-US" dirty="0" err="1" smtClean="0"/>
              <a:t>주정차금지</a:t>
            </a:r>
            <a:r>
              <a:rPr lang="ko-KR" altLang="en-US" dirty="0" smtClean="0"/>
              <a:t> 구간이었던 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그렇다면 이 길이 단속 구간인지 주차를 해도 되는 것인지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있을까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바로이</a:t>
            </a:r>
            <a:r>
              <a:rPr lang="ko-KR" altLang="en-US" dirty="0" smtClean="0"/>
              <a:t> 물음표에서 프로젝트를 시작하였습니다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338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처음 기능 구현 계획과</a:t>
            </a:r>
            <a:r>
              <a:rPr lang="en-US" altLang="ko-KR" smtClean="0"/>
              <a:t>, </a:t>
            </a:r>
            <a:r>
              <a:rPr lang="ko-KR" altLang="en-US" smtClean="0"/>
              <a:t>현재 구현된 기능과의 차이점</a:t>
            </a:r>
            <a:endParaRPr lang="en-US" altLang="ko-KR" smtClean="0"/>
          </a:p>
          <a:p>
            <a:pPr marL="228600" indent="-228600">
              <a:buAutoNum type="arabicPeriod"/>
            </a:pPr>
            <a:r>
              <a:rPr lang="ko-KR" altLang="en-US" smtClean="0"/>
              <a:t>주차가능한 대수</a:t>
            </a:r>
            <a:r>
              <a:rPr lang="ko-KR" altLang="en-US" baseline="0" smtClean="0"/>
              <a:t> 조회기능 없고</a:t>
            </a:r>
            <a:endParaRPr lang="en-US" altLang="ko-KR" baseline="0" smtClean="0"/>
          </a:p>
          <a:p>
            <a:pPr marL="228600" indent="-228600">
              <a:buAutoNum type="arabicPeriod"/>
            </a:pPr>
            <a:r>
              <a:rPr lang="ko-KR" altLang="en-US" smtClean="0"/>
              <a:t>주차 가능 구역은 따로 하지 않았고</a:t>
            </a:r>
            <a:r>
              <a:rPr lang="en-US" altLang="ko-KR" smtClean="0"/>
              <a:t>,</a:t>
            </a:r>
          </a:p>
          <a:p>
            <a:pPr marL="228600" indent="-228600">
              <a:buAutoNum type="arabicPeriod"/>
            </a:pPr>
            <a:endParaRPr lang="en-US" altLang="ko-KR" smtClean="0"/>
          </a:p>
          <a:p>
            <a:pPr marL="228600" indent="-228600">
              <a:buAutoNum type="arabicPeriod"/>
            </a:pPr>
            <a:r>
              <a:rPr lang="ko-KR" altLang="en-US" smtClean="0"/>
              <a:t>추가된 점</a:t>
            </a:r>
            <a:endParaRPr lang="en-US" altLang="ko-KR" smtClean="0"/>
          </a:p>
          <a:p>
            <a:pPr marL="171450" indent="-171450">
              <a:buFontTx/>
              <a:buChar char="-"/>
            </a:pPr>
            <a:r>
              <a:rPr lang="ko-KR" altLang="en-US" baseline="0" smtClean="0"/>
              <a:t>댓글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코멘트 기능 추가적으로 계획</a:t>
            </a:r>
            <a:endParaRPr lang="en-US" altLang="ko-KR" baseline="0" smtClean="0"/>
          </a:p>
          <a:p>
            <a:pPr marL="171450" indent="-171450">
              <a:buFontTx/>
              <a:buChar char="-"/>
            </a:pPr>
            <a:r>
              <a:rPr lang="ko-KR" altLang="en-US" baseline="0" smtClean="0"/>
              <a:t>공지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로그인</a:t>
            </a:r>
            <a:r>
              <a:rPr lang="en-US" altLang="ko-KR" baseline="0" smtClean="0"/>
              <a:t>(</a:t>
            </a:r>
            <a:r>
              <a:rPr lang="ko-KR" altLang="en-US" baseline="0" smtClean="0"/>
              <a:t>즐겨찾기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주차위치</a:t>
            </a:r>
            <a:r>
              <a:rPr lang="en-US" altLang="ko-KR" baseline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smtClean="0"/>
          </a:p>
          <a:p>
            <a:pPr marL="228600" indent="-228600">
              <a:buAutoNum type="arabicPeriod"/>
            </a:pP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81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함수 </a:t>
            </a:r>
            <a:r>
              <a:rPr lang="ko-KR" altLang="en-US" dirty="0" err="1" smtClean="0"/>
              <a:t>네이밍을</a:t>
            </a:r>
            <a:r>
              <a:rPr lang="ko-KR" altLang="en-US" dirty="0" smtClean="0"/>
              <a:t> 했을 때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9A8A4-0CA5-45DE-B3D9-53618E0AB1A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5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95800"/>
            <a:ext cx="4876800" cy="121920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753100"/>
            <a:ext cx="6400800" cy="6477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FC000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51356" y="304800"/>
            <a:ext cx="4876800" cy="1143000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356" y="304800"/>
            <a:ext cx="4876800" cy="1143000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1"/>
            <a:ext cx="845820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645275"/>
            <a:ext cx="2133600" cy="212725"/>
          </a:xfrm>
        </p:spPr>
        <p:txBody>
          <a:bodyPr/>
          <a:lstStyle/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629400"/>
            <a:ext cx="2895600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645275"/>
            <a:ext cx="2133600" cy="212725"/>
          </a:xfrm>
        </p:spPr>
        <p:txBody>
          <a:bodyPr/>
          <a:lstStyle/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4038600" cy="42672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1"/>
            <a:ext cx="4038600" cy="42672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51356" y="304800"/>
            <a:ext cx="4876800" cy="1143000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4040188" cy="4873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78112"/>
            <a:ext cx="4040188" cy="3646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057400"/>
            <a:ext cx="4041775" cy="4873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78112"/>
            <a:ext cx="4041775" cy="3646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51356" y="304800"/>
            <a:ext cx="4876800" cy="1143000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151356" y="304800"/>
            <a:ext cx="4876800" cy="1143000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EA247-9D16-434E-89F7-23A3C4FEFA68}" type="datetimeFigureOut">
              <a:rPr lang="en-US" smtClean="0"/>
              <a:pPr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7C014-618A-4D27-BB9C-91EC68D91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277305"/>
            <a:ext cx="4876800" cy="1097390"/>
          </a:xfrm>
        </p:spPr>
        <p:txBody>
          <a:bodyPr>
            <a:normAutofit/>
          </a:bodyPr>
          <a:lstStyle/>
          <a:p>
            <a:r>
              <a:rPr lang="ko-KR" altLang="en-US" sz="4400" dirty="0" smtClean="0"/>
              <a:t> 우아한 </a:t>
            </a:r>
            <a:r>
              <a:rPr lang="ko-KR" altLang="en-US" sz="4400" dirty="0" err="1" smtClean="0"/>
              <a:t>주정차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5324475"/>
            <a:ext cx="6400800" cy="647700"/>
          </a:xfrm>
        </p:spPr>
        <p:txBody>
          <a:bodyPr>
            <a:no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코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r>
              <a:rPr lang="ko-KR" altLang="en-US" sz="1500" dirty="0">
                <a:solidFill>
                  <a:schemeClr val="bg1"/>
                </a:solidFill>
              </a:rPr>
              <a:t>하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r>
              <a:rPr lang="ko-KR" altLang="en-US" sz="1500" dirty="0">
                <a:solidFill>
                  <a:schemeClr val="bg1"/>
                </a:solidFill>
              </a:rPr>
              <a:t>친 </a:t>
            </a: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ko-KR" altLang="en-US" sz="1500" dirty="0" err="1">
                <a:solidFill>
                  <a:schemeClr val="bg1"/>
                </a:solidFill>
              </a:rPr>
              <a:t>코딩하는친구들</a:t>
            </a:r>
            <a:r>
              <a:rPr lang="en-US" altLang="ko-KR" sz="1500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500" dirty="0">
              <a:solidFill>
                <a:schemeClr val="bg1"/>
              </a:solidFill>
            </a:endParaRPr>
          </a:p>
          <a:p>
            <a:r>
              <a:rPr lang="en-US" altLang="ko-KR" sz="1300" dirty="0">
                <a:solidFill>
                  <a:schemeClr val="bg1"/>
                </a:solidFill>
              </a:rPr>
              <a:t>Training for the 4th Industrial Revolution.</a:t>
            </a:r>
            <a:br>
              <a:rPr lang="en-US" altLang="ko-KR" sz="1300" dirty="0">
                <a:solidFill>
                  <a:schemeClr val="bg1"/>
                </a:solidFill>
              </a:rPr>
            </a:br>
            <a:r>
              <a:rPr lang="en-US" altLang="ko-KR" sz="1300" dirty="0">
                <a:solidFill>
                  <a:schemeClr val="bg1"/>
                </a:solidFill>
              </a:rPr>
              <a:t>Open API</a:t>
            </a:r>
            <a:r>
              <a:rPr lang="ko-KR" altLang="en-US" sz="1300" dirty="0">
                <a:solidFill>
                  <a:schemeClr val="bg1"/>
                </a:solidFill>
              </a:rPr>
              <a:t>를 활용한 </a:t>
            </a:r>
            <a:r>
              <a:rPr lang="ko-KR" altLang="en-US" sz="1300" dirty="0" err="1">
                <a:solidFill>
                  <a:schemeClr val="bg1"/>
                </a:solidFill>
              </a:rPr>
              <a:t>빅데이터</a:t>
            </a:r>
            <a:r>
              <a:rPr lang="ko-KR" altLang="en-US" sz="1300" dirty="0">
                <a:solidFill>
                  <a:schemeClr val="bg1"/>
                </a:solidFill>
              </a:rPr>
              <a:t> 전처리</a:t>
            </a:r>
            <a:r>
              <a:rPr lang="en-US" altLang="ko-KR" sz="1300" dirty="0">
                <a:solidFill>
                  <a:schemeClr val="bg1"/>
                </a:solidFill>
              </a:rPr>
              <a:t>·</a:t>
            </a:r>
            <a:r>
              <a:rPr lang="ko-KR" altLang="en-US" sz="1300" dirty="0">
                <a:solidFill>
                  <a:schemeClr val="bg1"/>
                </a:solidFill>
              </a:rPr>
              <a:t>시각화</a:t>
            </a:r>
            <a:r>
              <a:rPr lang="en-US" altLang="ko-KR" sz="1300" dirty="0">
                <a:solidFill>
                  <a:schemeClr val="bg1"/>
                </a:solidFill>
              </a:rPr>
              <a:t>(B</a:t>
            </a:r>
            <a:r>
              <a:rPr lang="ko-KR" altLang="en-US" sz="1300" dirty="0">
                <a:solidFill>
                  <a:schemeClr val="bg1"/>
                </a:solidFill>
              </a:rPr>
              <a:t>반</a:t>
            </a:r>
            <a:r>
              <a:rPr lang="en-US" altLang="ko-KR" sz="1300" dirty="0">
                <a:solidFill>
                  <a:schemeClr val="bg1"/>
                </a:solidFill>
              </a:rPr>
              <a:t>), 2019</a:t>
            </a:r>
            <a:endParaRPr lang="en-US" sz="1300" dirty="0" smtClean="0">
              <a:solidFill>
                <a:schemeClr val="bg1"/>
              </a:solidFill>
            </a:endParaRPr>
          </a:p>
        </p:txBody>
      </p:sp>
      <p:pic>
        <p:nvPicPr>
          <p:cNvPr id="1027" name="Picture 3" descr="C:\Users\student\Desktop\최종ppt\park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4648206"/>
            <a:ext cx="1981299" cy="148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tudent\Desktop\최종ppt\st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1981299" cy="148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tudent\Desktop\최종ppt\서비스스크린샷\메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65137"/>
            <a:ext cx="6324600" cy="459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smtClean="0">
                <a:solidFill>
                  <a:schemeClr val="bg1"/>
                </a:solidFill>
              </a:rPr>
              <a:t/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.</a:t>
            </a:r>
            <a:r>
              <a:rPr lang="ko-KR" altLang="en-US" sz="2300" smtClean="0">
                <a:solidFill>
                  <a:schemeClr val="bg1"/>
                </a:solidFill>
              </a:rPr>
              <a:t>메인화면</a:t>
            </a:r>
            <a:endParaRPr lang="en-US" altLang="ko-KR" sz="2300" smtClean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3987" y="1865137"/>
            <a:ext cx="6321425" cy="461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smtClean="0">
                <a:solidFill>
                  <a:schemeClr val="bg1"/>
                </a:solidFill>
              </a:rPr>
              <a:t/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.</a:t>
            </a:r>
            <a:r>
              <a:rPr lang="ko-KR" altLang="en-US" sz="2300" smtClean="0">
                <a:solidFill>
                  <a:schemeClr val="bg1"/>
                </a:solidFill>
              </a:rPr>
              <a:t>메인화</a:t>
            </a:r>
            <a:r>
              <a:rPr lang="ko-KR" altLang="en-US" sz="2300">
                <a:solidFill>
                  <a:schemeClr val="bg1"/>
                </a:solidFill>
              </a:rPr>
              <a:t>면</a:t>
            </a:r>
            <a:r>
              <a:rPr lang="en-US" altLang="ko-KR" sz="2300" smtClean="0">
                <a:solidFill>
                  <a:schemeClr val="bg1"/>
                </a:solidFill>
              </a:rPr>
              <a:t/>
            </a:r>
            <a:br>
              <a:rPr lang="en-US" altLang="ko-KR" sz="23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 </a:t>
            </a:r>
            <a:r>
              <a:rPr lang="en-US" altLang="ko-KR" sz="2000" smtClean="0">
                <a:solidFill>
                  <a:schemeClr val="bg1"/>
                </a:solidFill>
              </a:rPr>
              <a:t>/</a:t>
            </a:r>
            <a:r>
              <a:rPr lang="ko-KR" altLang="en-US" sz="2000" smtClean="0">
                <a:solidFill>
                  <a:schemeClr val="bg1"/>
                </a:solidFill>
              </a:rPr>
              <a:t>이용안</a:t>
            </a:r>
            <a:r>
              <a:rPr lang="ko-KR" altLang="en-US" sz="2000">
                <a:solidFill>
                  <a:schemeClr val="bg1"/>
                </a:solidFill>
              </a:rPr>
              <a:t>내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581400" y="-4631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smtClean="0">
                <a:solidFill>
                  <a:schemeClr val="bg1"/>
                </a:solidFill>
              </a:rPr>
              <a:t/>
            </a:r>
            <a:br>
              <a:rPr lang="en-US" altLang="ko-KR" sz="1800" smtClean="0">
                <a:solidFill>
                  <a:schemeClr val="bg1"/>
                </a:solidFill>
              </a:rPr>
            </a:br>
            <a:r>
              <a:rPr lang="ko-KR" altLang="en-US" sz="1800" smtClean="0">
                <a:solidFill>
                  <a:schemeClr val="bg1"/>
                </a:solidFill>
              </a:rPr>
              <a:t>웹페이지 대한 이용안내 정보를 제공함</a:t>
            </a:r>
            <a:r>
              <a:rPr lang="en-US" altLang="ko-KR" sz="180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9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1865136"/>
            <a:ext cx="6324600" cy="453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581400" y="-4631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bg1"/>
                </a:solidFill>
              </a:rPr>
              <a:t>현재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주정차에</a:t>
            </a:r>
            <a:r>
              <a:rPr lang="ko-KR" altLang="en-US" sz="1800" dirty="0" smtClean="0">
                <a:solidFill>
                  <a:schemeClr val="bg1"/>
                </a:solidFill>
              </a:rPr>
              <a:t> </a:t>
            </a:r>
            <a:r>
              <a:rPr lang="ko-KR" altLang="en-US" sz="1800" smtClean="0">
                <a:solidFill>
                  <a:schemeClr val="bg1"/>
                </a:solidFill>
              </a:rPr>
              <a:t>관련한 변경 사항이나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mtClean="0"/>
              <a:t>국가 정책 등의 정보를 제공</a:t>
            </a:r>
            <a:r>
              <a:rPr lang="ko-KR" altLang="en-US" sz="1800" smtClean="0">
                <a:solidFill>
                  <a:schemeClr val="bg1"/>
                </a:solidFill>
              </a:rPr>
              <a:t>함</a:t>
            </a:r>
            <a:r>
              <a:rPr lang="en-US" altLang="ko-KR" sz="180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smtClean="0">
                <a:solidFill>
                  <a:schemeClr val="bg1"/>
                </a:solidFill>
              </a:rPr>
              <a:t/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.</a:t>
            </a:r>
            <a:r>
              <a:rPr lang="ko-KR" altLang="en-US" sz="2300" smtClean="0">
                <a:solidFill>
                  <a:schemeClr val="bg1"/>
                </a:solidFill>
              </a:rPr>
              <a:t>메인화</a:t>
            </a:r>
            <a:r>
              <a:rPr lang="ko-KR" altLang="en-US" sz="2300">
                <a:solidFill>
                  <a:schemeClr val="bg1"/>
                </a:solidFill>
              </a:rPr>
              <a:t>면</a:t>
            </a:r>
            <a:r>
              <a:rPr lang="en-US" altLang="ko-KR" sz="2300" smtClean="0">
                <a:solidFill>
                  <a:schemeClr val="bg1"/>
                </a:solidFill>
              </a:rPr>
              <a:t/>
            </a:r>
            <a:br>
              <a:rPr lang="en-US" altLang="ko-KR" sz="23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 </a:t>
            </a:r>
            <a:r>
              <a:rPr lang="en-US" altLang="ko-KR" sz="2000" smtClean="0">
                <a:solidFill>
                  <a:schemeClr val="bg1"/>
                </a:solidFill>
              </a:rPr>
              <a:t>/</a:t>
            </a:r>
            <a:r>
              <a:rPr lang="ko-KR" altLang="en-US" sz="2000" smtClean="0">
                <a:solidFill>
                  <a:schemeClr val="bg1"/>
                </a:solidFill>
              </a:rPr>
              <a:t>공지사</a:t>
            </a:r>
            <a:r>
              <a:rPr lang="ko-KR" altLang="en-US" sz="2000">
                <a:solidFill>
                  <a:schemeClr val="bg1"/>
                </a:solidFill>
              </a:rPr>
              <a:t>항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1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tudent\Desktop\최종ppt\서비스스크린샷\메인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  <a14:imgEffect>
                      <a14:saturation sat="0"/>
                    </a14:imgEffect>
                    <a14:imgEffect>
                      <a14:brightnessContrast bright="-8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65136"/>
            <a:ext cx="6324600" cy="459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tudent\Desktop\최종ppt\서비스스크린샷\메인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0" t="53333" r="55422" b="8561"/>
          <a:stretch/>
        </p:blipFill>
        <p:spPr bwMode="auto">
          <a:xfrm>
            <a:off x="838200" y="2653418"/>
            <a:ext cx="3370909" cy="2528182"/>
          </a:xfrm>
          <a:prstGeom prst="rect">
            <a:avLst/>
          </a:prstGeom>
          <a:noFill/>
          <a:effectLst>
            <a:outerShdw blurRad="50800" dist="38100" dir="2700000" sx="110000" sy="11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smtClean="0">
                <a:solidFill>
                  <a:schemeClr val="bg1"/>
                </a:solidFill>
              </a:rPr>
              <a:t/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.</a:t>
            </a:r>
            <a:r>
              <a:rPr lang="ko-KR" altLang="en-US" sz="2300" smtClean="0">
                <a:solidFill>
                  <a:schemeClr val="bg1"/>
                </a:solidFill>
              </a:rPr>
              <a:t>주차장 정보</a:t>
            </a:r>
            <a:r>
              <a:rPr lang="en-US" altLang="ko-KR" sz="2300" smtClean="0">
                <a:solidFill>
                  <a:schemeClr val="bg1"/>
                </a:solidFill>
              </a:rPr>
              <a:t/>
            </a:r>
            <a:br>
              <a:rPr lang="en-US" altLang="ko-KR" sz="23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624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bg1"/>
                </a:solidFill>
              </a:rPr>
              <a:t>주변 공영</a:t>
            </a:r>
            <a:r>
              <a:rPr lang="en-US" altLang="ko-KR" sz="1800" smtClean="0">
                <a:solidFill>
                  <a:schemeClr val="bg1"/>
                </a:solidFill>
              </a:rPr>
              <a:t>, </a:t>
            </a:r>
            <a:r>
              <a:rPr lang="ko-KR" altLang="en-US" sz="1800" smtClean="0">
                <a:solidFill>
                  <a:schemeClr val="bg1"/>
                </a:solidFill>
              </a:rPr>
              <a:t>민영 </a:t>
            </a:r>
            <a:r>
              <a:rPr lang="ko-KR" altLang="en-US" sz="1800" smtClean="0"/>
              <a:t>주차장의 정보</a:t>
            </a:r>
            <a:r>
              <a:rPr lang="ko-KR" altLang="en-US" sz="1800" smtClean="0">
                <a:solidFill>
                  <a:schemeClr val="bg1"/>
                </a:solidFill>
              </a:rPr>
              <a:t>를 제공함</a:t>
            </a:r>
            <a:r>
              <a:rPr lang="en-US" altLang="ko-KR" sz="180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3700" y="203200"/>
            <a:ext cx="3352800" cy="1143000"/>
          </a:xfrm>
        </p:spPr>
        <p:txBody>
          <a:bodyPr/>
          <a:lstStyle/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  <a:r>
              <a:rPr lang="ko-KR" altLang="en-US" sz="2300" dirty="0" smtClean="0">
                <a:solidFill>
                  <a:schemeClr val="bg1"/>
                </a:solidFill>
              </a:rPr>
              <a:t>주차장 정보</a:t>
            </a:r>
            <a:r>
              <a:rPr lang="en-US" altLang="ko-KR" sz="2300" dirty="0">
                <a:solidFill>
                  <a:schemeClr val="bg1"/>
                </a:solidFill>
              </a:rPr>
              <a:t/>
            </a:r>
            <a:br>
              <a:rPr lang="en-US" altLang="ko-KR" sz="2300" dirty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 </a:t>
            </a:r>
            <a:r>
              <a:rPr lang="en-US" altLang="ko-KR" sz="2000" smtClean="0">
                <a:solidFill>
                  <a:schemeClr val="bg1"/>
                </a:solidFill>
              </a:rPr>
              <a:t>/</a:t>
            </a:r>
            <a:r>
              <a:rPr lang="ko-KR" altLang="en-US" sz="2000" smtClean="0">
                <a:solidFill>
                  <a:schemeClr val="bg1"/>
                </a:solidFill>
              </a:rPr>
              <a:t>공영</a:t>
            </a:r>
            <a:r>
              <a:rPr lang="en-US" altLang="ko-KR" sz="2000" smtClean="0">
                <a:solidFill>
                  <a:schemeClr val="bg1"/>
                </a:solidFill>
              </a:rPr>
              <a:t>, </a:t>
            </a:r>
            <a:r>
              <a:rPr lang="ko-KR" altLang="en-US" sz="2000" smtClean="0">
                <a:solidFill>
                  <a:schemeClr val="bg1"/>
                </a:solidFill>
              </a:rPr>
              <a:t>민영 주차장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71" y="1869769"/>
            <a:ext cx="6099229" cy="460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0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1869768"/>
            <a:ext cx="6205360" cy="460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  <a:r>
              <a:rPr lang="ko-KR" altLang="en-US" sz="2300" dirty="0" smtClean="0">
                <a:solidFill>
                  <a:schemeClr val="bg1"/>
                </a:solidFill>
              </a:rPr>
              <a:t>주차장 정보</a:t>
            </a:r>
            <a:r>
              <a:rPr lang="en-US" altLang="ko-KR" sz="2300" dirty="0" smtClean="0">
                <a:solidFill>
                  <a:schemeClr val="bg1"/>
                </a:solidFill>
              </a:rPr>
              <a:t/>
            </a:r>
            <a:br>
              <a:rPr lang="en-US" altLang="ko-KR" sz="23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  </a:t>
            </a:r>
            <a:r>
              <a:rPr lang="en-US" altLang="ko-KR" sz="2000" dirty="0" smtClean="0">
                <a:solidFill>
                  <a:schemeClr val="bg1"/>
                </a:solidFill>
              </a:rPr>
              <a:t>/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내위</a:t>
            </a:r>
            <a:r>
              <a:rPr lang="ko-KR" altLang="en-US" sz="2000" dirty="0" err="1">
                <a:solidFill>
                  <a:schemeClr val="bg1"/>
                </a:solidFill>
              </a:rPr>
              <a:t>치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624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180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bg1"/>
                </a:solidFill>
              </a:rPr>
              <a:t>지도에서 현재 </a:t>
            </a:r>
            <a:r>
              <a:rPr lang="ko-KR" altLang="en-US" sz="1800" dirty="0" smtClean="0"/>
              <a:t>내 </a:t>
            </a:r>
            <a:r>
              <a:rPr lang="ko-KR" altLang="en-US" sz="1800" smtClean="0"/>
              <a:t>위치</a:t>
            </a:r>
            <a:r>
              <a:rPr lang="ko-KR" altLang="en-US" sz="1800" smtClean="0">
                <a:solidFill>
                  <a:schemeClr val="bg1"/>
                </a:solidFill>
              </a:rPr>
              <a:t>를 가져옴</a:t>
            </a:r>
            <a:r>
              <a:rPr lang="en-US" altLang="ko-KR" sz="180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student\Desktop\최종ppt\서비스스크린샷\주차위치저장성공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69768"/>
            <a:ext cx="6225215" cy="460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  <a:r>
              <a:rPr lang="ko-KR" altLang="en-US" sz="2300" dirty="0" smtClean="0">
                <a:solidFill>
                  <a:schemeClr val="bg1"/>
                </a:solidFill>
              </a:rPr>
              <a:t>주차장 정보</a:t>
            </a:r>
            <a:r>
              <a:rPr lang="en-US" altLang="ko-KR" sz="2300" dirty="0" smtClean="0">
                <a:solidFill>
                  <a:schemeClr val="bg1"/>
                </a:solidFill>
              </a:rPr>
              <a:t/>
            </a:r>
            <a:br>
              <a:rPr lang="en-US" altLang="ko-KR" sz="23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  </a:t>
            </a:r>
            <a:r>
              <a:rPr lang="en-US" altLang="ko-KR" sz="2000" dirty="0" smtClean="0">
                <a:solidFill>
                  <a:schemeClr val="bg1"/>
                </a:solidFill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</a:rPr>
              <a:t>주차 위치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624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bg1"/>
                </a:solidFill>
              </a:rPr>
              <a:t>사용자가 </a:t>
            </a:r>
            <a:r>
              <a:rPr lang="ko-KR" altLang="en-US" sz="1800" dirty="0" smtClean="0">
                <a:solidFill>
                  <a:schemeClr val="bg1"/>
                </a:solidFill>
              </a:rPr>
              <a:t>주차한 위치에서 클릭하여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smtClean="0"/>
              <a:t>자신의 차량 </a:t>
            </a:r>
            <a:r>
              <a:rPr lang="ko-KR" altLang="en-US" sz="1800" smtClean="0"/>
              <a:t>위치를 저장</a:t>
            </a:r>
            <a:r>
              <a:rPr lang="ko-KR" altLang="en-US" sz="1800" smtClean="0">
                <a:solidFill>
                  <a:schemeClr val="bg1"/>
                </a:solidFill>
              </a:rPr>
              <a:t>할 수 있음</a:t>
            </a:r>
            <a:r>
              <a:rPr lang="en-US" altLang="ko-KR" sz="180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8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  <a:r>
              <a:rPr lang="ko-KR" altLang="en-US" sz="2300" dirty="0" smtClean="0">
                <a:solidFill>
                  <a:schemeClr val="bg1"/>
                </a:solidFill>
              </a:rPr>
              <a:t>주차장 정보</a:t>
            </a:r>
            <a:r>
              <a:rPr lang="en-US" altLang="ko-KR" sz="2300" dirty="0" smtClean="0">
                <a:solidFill>
                  <a:schemeClr val="bg1"/>
                </a:solidFill>
              </a:rPr>
              <a:t/>
            </a:r>
            <a:br>
              <a:rPr lang="en-US" altLang="ko-KR" sz="2300" dirty="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 </a:t>
            </a:r>
            <a:r>
              <a:rPr lang="en-US" altLang="ko-KR" sz="2000" smtClean="0">
                <a:solidFill>
                  <a:schemeClr val="bg1"/>
                </a:solidFill>
              </a:rPr>
              <a:t>/</a:t>
            </a:r>
            <a:r>
              <a:rPr lang="ko-KR" altLang="en-US" sz="2000" smtClean="0">
                <a:solidFill>
                  <a:schemeClr val="bg1"/>
                </a:solidFill>
              </a:rPr>
              <a:t>즐겨 찾기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624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180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bg1"/>
                </a:solidFill>
              </a:rPr>
              <a:t>사용자가 </a:t>
            </a:r>
            <a:r>
              <a:rPr lang="ko-KR" altLang="en-US" sz="1800" smtClean="0"/>
              <a:t>추가한 주차장 목록</a:t>
            </a:r>
            <a:r>
              <a:rPr lang="ko-KR" altLang="en-US" sz="1800" smtClean="0">
                <a:solidFill>
                  <a:schemeClr val="bg1"/>
                </a:solidFill>
              </a:rPr>
              <a:t>을 제공함</a:t>
            </a:r>
            <a:r>
              <a:rPr lang="en-US" altLang="ko-KR" sz="18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C:\Users\student\Desktop\KakaoTalk_20190806_20020066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6" t="18359" r="10312" b="11523"/>
          <a:stretch/>
        </p:blipFill>
        <p:spPr bwMode="auto">
          <a:xfrm>
            <a:off x="1336949" y="1810966"/>
            <a:ext cx="6511651" cy="466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45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8209" b="5788"/>
          <a:stretch/>
        </p:blipFill>
        <p:spPr bwMode="auto">
          <a:xfrm>
            <a:off x="1219200" y="1844368"/>
            <a:ext cx="7013279" cy="460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  <a:r>
              <a:rPr lang="ko-KR" altLang="en-US" sz="2300" dirty="0" smtClean="0">
                <a:solidFill>
                  <a:schemeClr val="bg1"/>
                </a:solidFill>
              </a:rPr>
              <a:t>주차장 정보</a:t>
            </a:r>
            <a:r>
              <a:rPr lang="en-US" altLang="ko-KR" sz="2300" dirty="0" smtClean="0">
                <a:solidFill>
                  <a:schemeClr val="bg1"/>
                </a:solidFill>
              </a:rPr>
              <a:t/>
            </a:r>
            <a:br>
              <a:rPr lang="en-US" altLang="ko-KR" sz="23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  </a:t>
            </a:r>
            <a:r>
              <a:rPr lang="en-US" altLang="ko-KR" sz="2000" dirty="0" smtClean="0">
                <a:solidFill>
                  <a:schemeClr val="bg1"/>
                </a:solidFill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</a:rPr>
              <a:t>코멘트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624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bg1"/>
                </a:solidFill>
              </a:rPr>
              <a:t>주차장 정보에 관해 회원들이 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smtClean="0"/>
              <a:t>코멘트를 남길 수 있는 </a:t>
            </a:r>
            <a:r>
              <a:rPr lang="ko-KR" altLang="en-US" sz="1800" smtClean="0"/>
              <a:t>기능 </a:t>
            </a:r>
            <a:r>
              <a:rPr lang="ko-KR" altLang="en-US" sz="1800" smtClean="0">
                <a:solidFill>
                  <a:schemeClr val="bg1"/>
                </a:solidFill>
              </a:rPr>
              <a:t>제공함</a:t>
            </a:r>
            <a:r>
              <a:rPr lang="en-US" altLang="ko-KR" sz="1800" smtClean="0">
                <a:solidFill>
                  <a:schemeClr val="bg1"/>
                </a:solidFill>
              </a:rPr>
              <a:t>.</a:t>
            </a:r>
            <a:endParaRPr lang="en-US" altLang="ko-KR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student\Desktop\최종ppt\서비스스크린샷\메인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  <a14:imgEffect>
                      <a14:saturation sat="0"/>
                    </a14:imgEffect>
                    <a14:imgEffect>
                      <a14:brightnessContrast bright="-8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65136"/>
            <a:ext cx="6324600" cy="459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student\Desktop\최종ppt\st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91" y="2584832"/>
            <a:ext cx="3370909" cy="2528064"/>
          </a:xfrm>
          <a:prstGeom prst="rect">
            <a:avLst/>
          </a:prstGeom>
          <a:noFill/>
          <a:effectLst>
            <a:outerShdw blurRad="50800" dist="38100" dir="2700000" sx="110000" sy="11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smtClean="0">
                <a:solidFill>
                  <a:schemeClr val="bg1"/>
                </a:solidFill>
              </a:rPr>
              <a:t/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.</a:t>
            </a:r>
            <a:r>
              <a:rPr lang="ko-KR" altLang="en-US" sz="2300" smtClean="0">
                <a:solidFill>
                  <a:schemeClr val="bg1"/>
                </a:solidFill>
              </a:rPr>
              <a:t>주정차 정보</a:t>
            </a:r>
            <a:r>
              <a:rPr lang="en-US" altLang="ko-KR" sz="2300" smtClean="0">
                <a:solidFill>
                  <a:schemeClr val="bg1"/>
                </a:solidFill>
              </a:rPr>
              <a:t/>
            </a:r>
            <a:br>
              <a:rPr lang="en-US" altLang="ko-KR" sz="23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943600" y="1066800"/>
            <a:ext cx="22098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30000" b="1" dirty="0" smtClean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altLang="ko-KR" sz="30000" b="1" dirty="0">
              <a:ln w="11430"/>
              <a:solidFill>
                <a:srgbClr val="FFC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1600200"/>
            <a:ext cx="5638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smtClean="0"/>
              <a:t>어디에 주차하지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0070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  <a:r>
              <a:rPr lang="ko-KR" altLang="en-US" sz="2300" dirty="0" err="1" smtClean="0">
                <a:solidFill>
                  <a:schemeClr val="bg1"/>
                </a:solidFill>
              </a:rPr>
              <a:t>주정차</a:t>
            </a:r>
            <a:r>
              <a:rPr lang="ko-KR" altLang="en-US" sz="2300" dirty="0" smtClean="0">
                <a:solidFill>
                  <a:schemeClr val="bg1"/>
                </a:solidFill>
              </a:rPr>
              <a:t> 정보</a:t>
            </a:r>
            <a:r>
              <a:rPr lang="en-US" altLang="ko-KR" sz="2300" dirty="0" smtClean="0">
                <a:solidFill>
                  <a:schemeClr val="bg1"/>
                </a:solidFill>
              </a:rPr>
              <a:t/>
            </a:r>
            <a:br>
              <a:rPr lang="en-US" altLang="ko-KR" sz="23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  /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주정차</a:t>
            </a:r>
            <a:r>
              <a:rPr lang="ko-KR" altLang="en-US" sz="2000" dirty="0" smtClean="0">
                <a:solidFill>
                  <a:schemeClr val="bg1"/>
                </a:solidFill>
              </a:rPr>
              <a:t> 금지구역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624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bg1"/>
                </a:solidFill>
              </a:rPr>
              <a:t>사용자 </a:t>
            </a:r>
            <a:r>
              <a:rPr lang="ko-KR" altLang="en-US" sz="1800" smtClean="0"/>
              <a:t>스스로</a:t>
            </a:r>
            <a:r>
              <a:rPr lang="ko-KR" altLang="en-US" sz="1800" smtClean="0">
                <a:solidFill>
                  <a:schemeClr val="bg1"/>
                </a:solidFill>
              </a:rPr>
              <a:t>가 </a:t>
            </a:r>
            <a:endParaRPr lang="en-US" altLang="ko-KR" sz="180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mtClean="0"/>
              <a:t>어디가 주정차금지구역</a:t>
            </a:r>
            <a:r>
              <a:rPr lang="ko-KR" altLang="en-US" sz="1800" smtClean="0">
                <a:solidFill>
                  <a:schemeClr val="bg1"/>
                </a:solidFill>
              </a:rPr>
              <a:t>인지  </a:t>
            </a:r>
            <a:r>
              <a:rPr lang="ko-KR" altLang="en-US" sz="1800" dirty="0" smtClean="0">
                <a:solidFill>
                  <a:schemeClr val="bg1"/>
                </a:solidFill>
              </a:rPr>
              <a:t>알 수 </a:t>
            </a:r>
            <a:r>
              <a:rPr lang="ko-KR" altLang="en-US" sz="1800" smtClean="0">
                <a:solidFill>
                  <a:schemeClr val="bg1"/>
                </a:solidFill>
              </a:rPr>
              <a:t>있도록 함</a:t>
            </a:r>
            <a:r>
              <a:rPr lang="en-US" altLang="ko-KR" sz="180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student\Desktop\최종ppt\서비스스크린샷\주정차 금지구역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848600" cy="462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5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tudent\Desktop\최종ppt\서비스스크린샷\단속현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7772400" cy="462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  <a:r>
              <a:rPr lang="ko-KR" altLang="en-US" sz="2300" dirty="0" err="1" smtClean="0">
                <a:solidFill>
                  <a:schemeClr val="bg1"/>
                </a:solidFill>
              </a:rPr>
              <a:t>주정차</a:t>
            </a:r>
            <a:r>
              <a:rPr lang="ko-KR" altLang="en-US" sz="2300" dirty="0" smtClean="0">
                <a:solidFill>
                  <a:schemeClr val="bg1"/>
                </a:solidFill>
              </a:rPr>
              <a:t> 정보</a:t>
            </a:r>
            <a:r>
              <a:rPr lang="en-US" altLang="ko-KR" sz="2300" dirty="0" smtClean="0">
                <a:solidFill>
                  <a:schemeClr val="bg1"/>
                </a:solidFill>
              </a:rPr>
              <a:t/>
            </a:r>
            <a:br>
              <a:rPr lang="en-US" altLang="ko-KR" sz="23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  </a:t>
            </a:r>
            <a:r>
              <a:rPr lang="en-US" altLang="ko-KR" sz="2000" dirty="0" smtClean="0">
                <a:solidFill>
                  <a:schemeClr val="bg1"/>
                </a:solidFill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</a:rPr>
              <a:t>단속 현황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624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800" dirty="0" err="1" smtClean="0"/>
              <a:t>주정차</a:t>
            </a:r>
            <a:r>
              <a:rPr lang="ko-KR" altLang="en-US" sz="1800" dirty="0" smtClean="0"/>
              <a:t> 위반 단속현황</a:t>
            </a:r>
            <a:r>
              <a:rPr lang="ko-KR" altLang="en-US" sz="1800" dirty="0" smtClean="0">
                <a:solidFill>
                  <a:schemeClr val="bg1"/>
                </a:solidFill>
              </a:rPr>
              <a:t>에 대한 정보를 주며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bg1"/>
                </a:solidFill>
              </a:rPr>
              <a:t>만약 어느 지역을 방문 하기 전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smtClean="0"/>
              <a:t>주차에 대한 정보</a:t>
            </a:r>
            <a:r>
              <a:rPr lang="ko-KR" altLang="en-US" sz="1800" dirty="0" smtClean="0">
                <a:solidFill>
                  <a:schemeClr val="bg1"/>
                </a:solidFill>
              </a:rPr>
              <a:t>가 될 </a:t>
            </a:r>
            <a:r>
              <a:rPr lang="ko-KR" altLang="en-US" sz="1800" smtClean="0">
                <a:solidFill>
                  <a:schemeClr val="bg1"/>
                </a:solidFill>
              </a:rPr>
              <a:t>수 있음</a:t>
            </a:r>
            <a:r>
              <a:rPr lang="en-US" altLang="ko-KR" sz="1800" smtClean="0">
                <a:solidFill>
                  <a:schemeClr val="bg1"/>
                </a:solidFill>
              </a:rPr>
              <a:t>.</a:t>
            </a:r>
            <a:endParaRPr lang="en-US" altLang="ko-KR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0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  <a:r>
              <a:rPr lang="ko-KR" altLang="en-US" sz="2300" dirty="0" err="1" smtClean="0">
                <a:solidFill>
                  <a:schemeClr val="bg1"/>
                </a:solidFill>
              </a:rPr>
              <a:t>주정차</a:t>
            </a:r>
            <a:r>
              <a:rPr lang="ko-KR" altLang="en-US" sz="2300" dirty="0" smtClean="0">
                <a:solidFill>
                  <a:schemeClr val="bg1"/>
                </a:solidFill>
              </a:rPr>
              <a:t> 정보</a:t>
            </a:r>
            <a:r>
              <a:rPr lang="en-US" altLang="ko-KR" sz="2300" dirty="0" smtClean="0">
                <a:solidFill>
                  <a:schemeClr val="bg1"/>
                </a:solidFill>
              </a:rPr>
              <a:t/>
            </a:r>
            <a:br>
              <a:rPr lang="en-US" altLang="ko-KR" sz="23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  </a:t>
            </a:r>
            <a:r>
              <a:rPr lang="en-US" altLang="ko-KR" sz="2000" dirty="0" smtClean="0">
                <a:solidFill>
                  <a:schemeClr val="bg1"/>
                </a:solidFill>
              </a:rPr>
              <a:t>/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주정차</a:t>
            </a:r>
            <a:r>
              <a:rPr lang="ko-KR" altLang="en-US" sz="2000" dirty="0" smtClean="0">
                <a:solidFill>
                  <a:schemeClr val="bg1"/>
                </a:solidFill>
              </a:rPr>
              <a:t> 가능</a:t>
            </a:r>
            <a:r>
              <a:rPr lang="en-US" altLang="ko-KR" sz="2000" dirty="0" smtClean="0"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</a:rPr>
              <a:t>주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야간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624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800" dirty="0" smtClean="0"/>
              <a:t>거주자우선 </a:t>
            </a:r>
            <a:r>
              <a:rPr lang="ko-KR" altLang="en-US" sz="1800" dirty="0" err="1" smtClean="0"/>
              <a:t>주자창에</a:t>
            </a:r>
            <a:r>
              <a:rPr lang="ko-KR" altLang="en-US" sz="1800" dirty="0" smtClean="0"/>
              <a:t> 관한 정보</a:t>
            </a:r>
            <a:r>
              <a:rPr lang="ko-KR" altLang="en-US" sz="1800" dirty="0" smtClean="0">
                <a:solidFill>
                  <a:schemeClr val="bg1"/>
                </a:solidFill>
              </a:rPr>
              <a:t>이며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bg1"/>
                </a:solidFill>
              </a:rPr>
              <a:t>거주자가 아니라  방문객도 알 수 있도록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err="1" smtClean="0"/>
              <a:t>사용가능한</a:t>
            </a:r>
            <a:r>
              <a:rPr lang="ko-KR" altLang="en-US" sz="1800" dirty="0" smtClean="0"/>
              <a:t> 시간대  및 </a:t>
            </a:r>
            <a:r>
              <a:rPr lang="ko-KR" altLang="en-US" sz="1800" smtClean="0"/>
              <a:t>위치를 제공</a:t>
            </a:r>
            <a:r>
              <a:rPr lang="ko-KR" altLang="en-US" sz="1800">
                <a:solidFill>
                  <a:schemeClr val="bg1"/>
                </a:solidFill>
              </a:rPr>
              <a:t>함</a:t>
            </a:r>
            <a:r>
              <a:rPr lang="en-US" altLang="ko-KR" sz="180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9218" name="Picture 2" descr="C:\Users\student\Desktop\최종ppt\서비스스크린샷\주정차주간가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79" y="1857068"/>
            <a:ext cx="7669121" cy="460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6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.</a:t>
            </a:r>
            <a:r>
              <a:rPr lang="ko-KR" altLang="en-US" sz="2300" dirty="0" err="1" smtClean="0">
                <a:solidFill>
                  <a:schemeClr val="bg1"/>
                </a:solidFill>
              </a:rPr>
              <a:t>주정차</a:t>
            </a:r>
            <a:r>
              <a:rPr lang="ko-KR" altLang="en-US" sz="2300" dirty="0" smtClean="0">
                <a:solidFill>
                  <a:schemeClr val="bg1"/>
                </a:solidFill>
              </a:rPr>
              <a:t> 정보</a:t>
            </a:r>
            <a:r>
              <a:rPr lang="en-US" altLang="ko-KR" sz="2300" dirty="0" smtClean="0">
                <a:solidFill>
                  <a:schemeClr val="bg1"/>
                </a:solidFill>
              </a:rPr>
              <a:t/>
            </a:r>
            <a:br>
              <a:rPr lang="en-US" altLang="ko-KR" sz="2300" dirty="0" smtClean="0">
                <a:solidFill>
                  <a:schemeClr val="bg1"/>
                </a:solidFill>
              </a:rPr>
            </a:br>
            <a:r>
              <a:rPr lang="en-US" altLang="ko-KR" sz="2300" dirty="0" smtClean="0">
                <a:solidFill>
                  <a:schemeClr val="bg1"/>
                </a:solidFill>
              </a:rPr>
              <a:t>  </a:t>
            </a:r>
            <a:r>
              <a:rPr lang="en-US" altLang="ko-KR" sz="2000" dirty="0" smtClean="0">
                <a:solidFill>
                  <a:schemeClr val="bg1"/>
                </a:solidFill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</a:rPr>
              <a:t>최종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624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800" dirty="0" err="1" smtClean="0">
                <a:solidFill>
                  <a:schemeClr val="bg1"/>
                </a:solidFill>
              </a:rPr>
              <a:t>주정차</a:t>
            </a:r>
            <a:r>
              <a:rPr lang="ko-KR" altLang="en-US" sz="1800" dirty="0" smtClean="0">
                <a:solidFill>
                  <a:schemeClr val="bg1"/>
                </a:solidFill>
              </a:rPr>
              <a:t> 금지구역에 대한 정보와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err="1" smtClean="0">
                <a:solidFill>
                  <a:schemeClr val="bg1"/>
                </a:solidFill>
              </a:rPr>
              <a:t>주정차</a:t>
            </a:r>
            <a:r>
              <a:rPr lang="ko-KR" altLang="en-US" sz="1800" dirty="0" smtClean="0">
                <a:solidFill>
                  <a:schemeClr val="bg1"/>
                </a:solidFill>
              </a:rPr>
              <a:t> 위반 단속현황에 대한 정보를 활용하면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smtClean="0"/>
              <a:t>주차에 대한 </a:t>
            </a:r>
            <a:r>
              <a:rPr lang="ko-KR" altLang="en-US" sz="2000" dirty="0" smtClean="0"/>
              <a:t>복합정보</a:t>
            </a:r>
            <a:r>
              <a:rPr lang="ko-KR" altLang="en-US" sz="1800" dirty="0" smtClean="0">
                <a:solidFill>
                  <a:schemeClr val="bg1"/>
                </a:solidFill>
              </a:rPr>
              <a:t>가 될 </a:t>
            </a:r>
            <a:r>
              <a:rPr lang="ko-KR" altLang="en-US" sz="1800" smtClean="0">
                <a:solidFill>
                  <a:schemeClr val="bg1"/>
                </a:solidFill>
              </a:rPr>
              <a:t>수 있음</a:t>
            </a:r>
            <a:r>
              <a:rPr lang="en-US" altLang="ko-KR" sz="180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C:\Users\student\Desktop\최종ppt\서비스스크린샷\최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9" y="1857068"/>
            <a:ext cx="7977981" cy="459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4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사용기술</a:t>
            </a:r>
            <a:endParaRPr lang="en-US" altLang="ko-KR" dirty="0" smtClean="0"/>
          </a:p>
          <a:p>
            <a:pPr lvl="1"/>
            <a:r>
              <a:rPr lang="en-US" altLang="ko-KR" smtClean="0"/>
              <a:t>Java, SpringFramework, Mybatis</a:t>
            </a:r>
          </a:p>
          <a:p>
            <a:pPr lvl="1"/>
            <a:r>
              <a:rPr lang="en-US" altLang="ko-KR"/>
              <a:t>Javascript, Jquery(ajax</a:t>
            </a:r>
            <a:r>
              <a:rPr lang="en-US" altLang="ko-KR" smtClean="0"/>
              <a:t>). Html, CSS </a:t>
            </a:r>
          </a:p>
          <a:p>
            <a:pPr lvl="1"/>
            <a:r>
              <a:rPr lang="en-US" altLang="ko-KR" smtClean="0"/>
              <a:t>Apache tomcat / Oracle 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오픈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및 자료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카카오 </a:t>
            </a:r>
            <a:r>
              <a:rPr lang="ko-KR" altLang="en-US" err="1" smtClean="0"/>
              <a:t>맵</a:t>
            </a:r>
            <a:r>
              <a:rPr lang="ko-KR" altLang="en-US" smtClean="0"/>
              <a:t> </a:t>
            </a:r>
            <a:r>
              <a:rPr lang="en-US" altLang="ko-KR" smtClean="0"/>
              <a:t>API</a:t>
            </a:r>
            <a:endParaRPr lang="en-US" altLang="ko-KR" dirty="0" smtClean="0"/>
          </a:p>
          <a:p>
            <a:pPr lvl="1"/>
            <a:r>
              <a:rPr lang="ko-KR" altLang="en-US" smtClean="0"/>
              <a:t>공공데이터 포털</a:t>
            </a:r>
            <a:endParaRPr lang="en-US" altLang="ko-KR" smtClean="0"/>
          </a:p>
          <a:p>
            <a:pPr lvl="2"/>
            <a:r>
              <a:rPr lang="ko-KR" altLang="en-US" smtClean="0"/>
              <a:t>주차장 정보</a:t>
            </a:r>
            <a:endParaRPr lang="en-US" altLang="ko-KR" smtClean="0"/>
          </a:p>
          <a:p>
            <a:pPr lvl="2"/>
            <a:r>
              <a:rPr lang="ko-KR" altLang="en-US" smtClean="0"/>
              <a:t>주정차 금지</a:t>
            </a:r>
            <a:r>
              <a:rPr lang="en-US" altLang="ko-KR" smtClean="0"/>
              <a:t>(</a:t>
            </a:r>
            <a:r>
              <a:rPr lang="ko-KR" altLang="en-US" smtClean="0"/>
              <a:t>지정</a:t>
            </a:r>
            <a:r>
              <a:rPr lang="en-US" altLang="ko-KR" smtClean="0"/>
              <a:t>)</a:t>
            </a:r>
            <a:r>
              <a:rPr lang="ko-KR" altLang="en-US" smtClean="0"/>
              <a:t>구역</a:t>
            </a:r>
            <a:endParaRPr lang="en-US" altLang="ko-KR" smtClean="0"/>
          </a:p>
          <a:p>
            <a:pPr lvl="2"/>
            <a:r>
              <a:rPr lang="ko-KR" altLang="en-US" smtClean="0"/>
              <a:t>불법주정차 단속현황</a:t>
            </a:r>
            <a:endParaRPr lang="en-US" altLang="ko-KR" smtClean="0"/>
          </a:p>
          <a:p>
            <a:pPr lvl="2"/>
            <a:r>
              <a:rPr lang="ko-KR" altLang="en-US" smtClean="0"/>
              <a:t>거주자우선 주차정보</a:t>
            </a:r>
            <a:endParaRPr lang="ko-KR" alt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mtClean="0">
                <a:solidFill>
                  <a:schemeClr val="bg1"/>
                </a:solidFill>
              </a:rPr>
              <a:t>사용기술 및 </a:t>
            </a:r>
            <a:r>
              <a:rPr lang="en-US" altLang="ko-KR" sz="2800" smtClean="0">
                <a:solidFill>
                  <a:schemeClr val="bg1"/>
                </a:solidFill>
              </a:rPr>
              <a:t>API</a:t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6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81000" y="2057401"/>
            <a:ext cx="8458200" cy="4267200"/>
          </a:xfrm>
        </p:spPr>
        <p:txBody>
          <a:bodyPr/>
          <a:lstStyle/>
          <a:p>
            <a:r>
              <a:rPr lang="ko-KR" altLang="en-US" smtClean="0"/>
              <a:t>즐겨찾기 구현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DB </a:t>
            </a:r>
            <a:r>
              <a:rPr lang="ko-KR" altLang="en-US" smtClean="0"/>
              <a:t>제약조건 추가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중복 자성된 코드 제거 및 정리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mtClean="0">
                <a:solidFill>
                  <a:schemeClr val="bg1"/>
                </a:solidFill>
              </a:rPr>
              <a:t>앞으로 나아갈 점</a:t>
            </a:r>
            <a:r>
              <a:rPr lang="en-US" altLang="ko-KR" sz="2800" smtClean="0">
                <a:solidFill>
                  <a:schemeClr val="bg1"/>
                </a:solidFill>
              </a:rPr>
              <a:t>.</a:t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8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1600200"/>
            <a:ext cx="5638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smtClean="0">
                <a:solidFill>
                  <a:schemeClr val="tx1"/>
                </a:solidFill>
              </a:rPr>
              <a:t>프로젝트 구현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4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624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05484" y="4644028"/>
            <a:ext cx="1939962" cy="1828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180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주정차금지구역</a:t>
            </a:r>
            <a:r>
              <a:rPr lang="en-US" altLang="ko-KR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,  </a:t>
            </a:r>
            <a:endParaRPr lang="en-US" altLang="ko-KR" sz="180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주차장현황</a:t>
            </a:r>
            <a:r>
              <a:rPr lang="en-US" altLang="ko-KR" sz="18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, DB</a:t>
            </a:r>
            <a:r>
              <a:rPr lang="ko-KR" altLang="en-US" sz="18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구성</a:t>
            </a:r>
            <a:endParaRPr lang="en-US" altLang="ko-KR" sz="18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8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771932" y="4644028"/>
            <a:ext cx="1914562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전반적인 </a:t>
            </a:r>
            <a:r>
              <a:rPr lang="ko-KR" altLang="en-US" sz="18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페이지 디자인 제작</a:t>
            </a:r>
            <a:endParaRPr lang="en-US" altLang="ko-KR" sz="18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데이터전처리</a:t>
            </a:r>
            <a:endParaRPr lang="en-US" altLang="ko-KR" sz="18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0644" y="4487456"/>
            <a:ext cx="1899456" cy="2141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180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회원가입</a:t>
            </a:r>
            <a:r>
              <a:rPr lang="en-US" altLang="ko-KR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댓글서비스</a:t>
            </a:r>
            <a:r>
              <a:rPr lang="en-US" altLang="ko-KR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en-US" altLang="ko-KR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DB</a:t>
            </a:r>
            <a:r>
              <a:rPr lang="ko-KR" altLang="en-US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구성</a:t>
            </a:r>
            <a:endParaRPr lang="en-US" altLang="ko-KR" sz="180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477884" y="4442856"/>
            <a:ext cx="199981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180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즐겨찾기</a:t>
            </a:r>
            <a:r>
              <a:rPr lang="en-US" altLang="ko-KR" sz="18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sz="18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데이터전처리</a:t>
            </a:r>
            <a:r>
              <a:rPr lang="en-US" altLang="ko-KR" sz="18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sz="18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단속현황</a:t>
            </a:r>
            <a:r>
              <a:rPr lang="en-US" altLang="ko-KR" sz="18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,</a:t>
            </a:r>
            <a:r>
              <a:rPr lang="ko-KR" altLang="en-US" sz="18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정보수집</a:t>
            </a:r>
            <a:endParaRPr lang="en-US" altLang="ko-KR" sz="1800" dirty="0" smtClean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smtClean="0">
                <a:solidFill>
                  <a:schemeClr val="bg1"/>
                </a:solidFill>
              </a:rPr>
              <a:t/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</a:t>
            </a:r>
            <a:r>
              <a:rPr lang="en-US" altLang="ko-KR" sz="2000" smtClean="0">
                <a:solidFill>
                  <a:schemeClr val="bg1"/>
                </a:solidFill>
              </a:rPr>
              <a:t>/</a:t>
            </a:r>
            <a:r>
              <a:rPr lang="ko-KR" altLang="en-US" sz="2000" smtClean="0">
                <a:solidFill>
                  <a:schemeClr val="bg1"/>
                </a:solidFill>
              </a:rPr>
              <a:t>조원 및 역할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그림 11" descr="벽, 실내, 사람이(가) 표시된 사진&#10;&#10;자동 생성된 설명">
            <a:extLst>
              <a:ext uri="{FF2B5EF4-FFF2-40B4-BE49-F238E27FC236}">
                <a16:creationId xmlns="" xmlns:a16="http://schemas.microsoft.com/office/drawing/2014/main" id="{8F177388-B647-4FB9-A8CC-C27C5AF034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4" t="25633" r="14425" b="11703"/>
          <a:stretch/>
        </p:blipFill>
        <p:spPr>
          <a:xfrm rot="5400000">
            <a:off x="4237314" y="2220986"/>
            <a:ext cx="2547688" cy="189605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3" name="그림 12" descr="사람, 노란색, 젊은, 소년이(가) 표시된 사진&#10;&#10;자동 생성된 설명">
            <a:extLst>
              <a:ext uri="{FF2B5EF4-FFF2-40B4-BE49-F238E27FC236}">
                <a16:creationId xmlns="" xmlns:a16="http://schemas.microsoft.com/office/drawing/2014/main" id="{DF502514-56E6-434B-920D-C940EF9986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84" y="1895168"/>
            <a:ext cx="1890000" cy="252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그림 13" descr="실내, 창문, 앉아있는, 사람이(가) 표시된 사진&#10;&#10;자동 생성된 설명">
            <a:extLst>
              <a:ext uri="{FF2B5EF4-FFF2-40B4-BE49-F238E27FC236}">
                <a16:creationId xmlns="" xmlns:a16="http://schemas.microsoft.com/office/drawing/2014/main" id="{0CA53322-AB59-4813-9C00-D60C186C83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" b="2446"/>
          <a:stretch/>
        </p:blipFill>
        <p:spPr>
          <a:xfrm>
            <a:off x="2330884" y="1895168"/>
            <a:ext cx="1899456" cy="254768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5" name="그림 14" descr="사람, 실내, 앉아있는, 테이블이(가) 표시된 사진&#10;&#10;자동 생성된 설명">
            <a:extLst>
              <a:ext uri="{FF2B5EF4-FFF2-40B4-BE49-F238E27FC236}">
                <a16:creationId xmlns="" xmlns:a16="http://schemas.microsoft.com/office/drawing/2014/main" id="{C9603859-AF53-4AAB-90A6-943F9E7F13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t="12712" r="1597" b="14187"/>
          <a:stretch/>
        </p:blipFill>
        <p:spPr>
          <a:xfrm>
            <a:off x="170644" y="1895168"/>
            <a:ext cx="1899456" cy="252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" name="제목 1">
            <a:extLst>
              <a:ext uri="{FF2B5EF4-FFF2-40B4-BE49-F238E27FC236}">
                <a16:creationId xmlns="" xmlns:a16="http://schemas.microsoft.com/office/drawing/2014/main" id="{997D8B92-435C-4C17-A186-436C83FADFB6}"/>
              </a:ext>
            </a:extLst>
          </p:cNvPr>
          <p:cNvSpPr txBox="1">
            <a:spLocks/>
          </p:cNvSpPr>
          <p:nvPr/>
        </p:nvSpPr>
        <p:spPr>
          <a:xfrm>
            <a:off x="2330884" y="4419600"/>
            <a:ext cx="191456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smtClean="0">
                <a:latin typeface="Consolas" panose="020B0609020204030204" pitchFamily="49" charset="0"/>
              </a:rPr>
              <a:t>김동환</a:t>
            </a:r>
            <a:r>
              <a:rPr lang="en-US" altLang="ko-KR" sz="2000" b="1" smtClean="0">
                <a:latin typeface="Consolas" panose="020B0609020204030204" pitchFamily="49" charset="0"/>
              </a:rPr>
              <a:t>(</a:t>
            </a:r>
            <a:r>
              <a:rPr lang="ko-KR" altLang="en-US" sz="2000" b="1" smtClean="0">
                <a:latin typeface="Consolas" panose="020B0609020204030204" pitchFamily="49" charset="0"/>
              </a:rPr>
              <a:t>백엔드</a:t>
            </a:r>
            <a:r>
              <a:rPr lang="en-US" altLang="ko-KR" sz="2000" b="1" smtClean="0">
                <a:latin typeface="Consolas" panose="020B0609020204030204" pitchFamily="49" charset="0"/>
              </a:rPr>
              <a:t>)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6B7612A4-8E7D-4D26-92F3-6E737D33290F}"/>
              </a:ext>
            </a:extLst>
          </p:cNvPr>
          <p:cNvSpPr txBox="1">
            <a:spLocks/>
          </p:cNvSpPr>
          <p:nvPr/>
        </p:nvSpPr>
        <p:spPr>
          <a:xfrm>
            <a:off x="4563132" y="4419600"/>
            <a:ext cx="191456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smtClean="0">
                <a:latin typeface="Consolas" panose="020B0609020204030204" pitchFamily="49" charset="0"/>
              </a:rPr>
              <a:t>이희수</a:t>
            </a:r>
            <a:r>
              <a:rPr lang="en-US" altLang="ko-KR" sz="2000" b="1" smtClean="0">
                <a:latin typeface="Consolas" panose="020B0609020204030204" pitchFamily="49" charset="0"/>
              </a:rPr>
              <a:t>(DB)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="" xmlns:a16="http://schemas.microsoft.com/office/drawing/2014/main" id="{267921AF-655C-4950-97AA-4C2E93D95A09}"/>
              </a:ext>
            </a:extLst>
          </p:cNvPr>
          <p:cNvSpPr txBox="1">
            <a:spLocks/>
          </p:cNvSpPr>
          <p:nvPr/>
        </p:nvSpPr>
        <p:spPr>
          <a:xfrm>
            <a:off x="6771932" y="4419600"/>
            <a:ext cx="191456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smtClean="0">
                <a:latin typeface="Consolas" panose="020B0609020204030204" pitchFamily="49" charset="0"/>
              </a:rPr>
              <a:t>박종선</a:t>
            </a:r>
            <a:r>
              <a:rPr lang="en-US" altLang="ko-KR" sz="2000" b="1" smtClean="0">
                <a:latin typeface="Consolas" panose="020B0609020204030204" pitchFamily="49" charset="0"/>
              </a:rPr>
              <a:t>(</a:t>
            </a:r>
            <a:r>
              <a:rPr lang="ko-KR" altLang="en-US" sz="2000" b="1" smtClean="0">
                <a:latin typeface="Consolas" panose="020B0609020204030204" pitchFamily="49" charset="0"/>
              </a:rPr>
              <a:t>프론트</a:t>
            </a:r>
            <a:r>
              <a:rPr lang="en-US" altLang="ko-KR" sz="2000" b="1" smtClean="0">
                <a:latin typeface="Consolas" panose="020B0609020204030204" pitchFamily="49" charset="0"/>
              </a:rPr>
              <a:t>)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="" xmlns:a16="http://schemas.microsoft.com/office/drawing/2014/main" id="{997D8B92-435C-4C17-A186-436C83FADFB6}"/>
              </a:ext>
            </a:extLst>
          </p:cNvPr>
          <p:cNvSpPr txBox="1">
            <a:spLocks/>
          </p:cNvSpPr>
          <p:nvPr/>
        </p:nvSpPr>
        <p:spPr>
          <a:xfrm>
            <a:off x="183344" y="4415168"/>
            <a:ext cx="191456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smtClean="0">
                <a:latin typeface="Consolas" panose="020B0609020204030204" pitchFamily="49" charset="0"/>
              </a:rPr>
              <a:t>윤루빈</a:t>
            </a:r>
            <a:r>
              <a:rPr lang="en-US" altLang="ko-KR" sz="2000" b="1" smtClean="0">
                <a:latin typeface="Consolas" panose="020B0609020204030204" pitchFamily="49" charset="0"/>
              </a:rPr>
              <a:t>(</a:t>
            </a:r>
            <a:r>
              <a:rPr lang="ko-KR" altLang="en-US" sz="2000" b="1" smtClean="0">
                <a:latin typeface="Consolas" panose="020B0609020204030204" pitchFamily="49" charset="0"/>
              </a:rPr>
              <a:t>조장</a:t>
            </a:r>
            <a:r>
              <a:rPr lang="en-US" altLang="ko-KR" sz="2000" b="1" smtClean="0">
                <a:latin typeface="Consolas" panose="020B0609020204030204" pitchFamily="49" charset="0"/>
              </a:rPr>
              <a:t>)</a:t>
            </a:r>
            <a:endParaRPr lang="en-US" altLang="ko-KR" sz="2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828800"/>
            <a:ext cx="8458200" cy="4648200"/>
          </a:xfrm>
        </p:spPr>
        <p:txBody>
          <a:bodyPr>
            <a:normAutofit lnSpcReduction="10000"/>
          </a:bodyPr>
          <a:lstStyle/>
          <a:p>
            <a:r>
              <a:rPr lang="ko-KR" altLang="en-US" b="1" smtClean="0">
                <a:latin typeface="+mj-ea"/>
                <a:ea typeface="+mj-ea"/>
              </a:rPr>
              <a:t>윤루빈</a:t>
            </a:r>
            <a:endParaRPr lang="en-US" altLang="ko-KR" b="1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smtClean="0">
                <a:latin typeface="+mj-ea"/>
                <a:ea typeface="+mj-ea"/>
              </a:rPr>
              <a:t>뭔가 각자 하고싶은거나 잘 할 수 있는 것에 대해 책임감을 가지고 진행하면서 든든함을 느낄 수 있었습니다</a:t>
            </a:r>
            <a:r>
              <a:rPr lang="en-US" altLang="ko-KR" smtClean="0">
                <a:latin typeface="+mj-ea"/>
                <a:ea typeface="+mj-ea"/>
              </a:rPr>
              <a:t>.</a:t>
            </a:r>
            <a:endParaRPr lang="ko-KR" altLang="en-US" smtClean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smtClean="0">
                <a:latin typeface="+mj-ea"/>
                <a:ea typeface="+mj-ea"/>
              </a:rPr>
              <a:t>프로젝트 </a:t>
            </a:r>
            <a:r>
              <a:rPr lang="ko-KR" altLang="en-US" dirty="0">
                <a:latin typeface="+mj-ea"/>
                <a:ea typeface="+mj-ea"/>
              </a:rPr>
              <a:t>기획단계에서 </a:t>
            </a:r>
            <a:r>
              <a:rPr lang="en-US" altLang="ko-KR" dirty="0" err="1">
                <a:latin typeface="+mj-ea"/>
                <a:ea typeface="+mj-ea"/>
              </a:rPr>
              <a:t>erd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sqeunce</a:t>
            </a:r>
            <a:r>
              <a:rPr lang="en-US" altLang="ko-KR" dirty="0">
                <a:latin typeface="+mj-ea"/>
                <a:ea typeface="+mj-ea"/>
              </a:rPr>
              <a:t> diagram</a:t>
            </a:r>
            <a:r>
              <a:rPr lang="ko-KR" altLang="en-US" dirty="0">
                <a:latin typeface="+mj-ea"/>
                <a:ea typeface="+mj-ea"/>
              </a:rPr>
              <a:t>에 소홀했는데 구현하면서 그 중요성을 깨달았다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다음 프로젝트를 할 때는 기획단계에서 팀원간 </a:t>
            </a:r>
            <a:r>
              <a:rPr lang="ko-KR" altLang="en-US" dirty="0" err="1">
                <a:latin typeface="+mj-ea"/>
                <a:ea typeface="+mj-ea"/>
              </a:rPr>
              <a:t>네이밍규칙</a:t>
            </a:r>
            <a:r>
              <a:rPr lang="en-US" altLang="ko-KR" dirty="0">
                <a:latin typeface="+mj-ea"/>
                <a:ea typeface="+mj-ea"/>
              </a:rPr>
              <a:t>, diagram</a:t>
            </a:r>
            <a:r>
              <a:rPr lang="ko-KR" altLang="en-US" dirty="0">
                <a:latin typeface="+mj-ea"/>
                <a:ea typeface="+mj-ea"/>
              </a:rPr>
              <a:t>을 함께 정의하고 공유하여 구현에 어려움을 줄여야겠다고 </a:t>
            </a:r>
            <a:r>
              <a:rPr lang="ko-KR" altLang="en-US" dirty="0" smtClean="0">
                <a:latin typeface="+mj-ea"/>
                <a:ea typeface="+mj-ea"/>
              </a:rPr>
              <a:t>생각했습니다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smtClean="0">
              <a:latin typeface="+mj-ea"/>
              <a:ea typeface="+mj-ea"/>
            </a:endParaRPr>
          </a:p>
          <a:p>
            <a:r>
              <a:rPr lang="ko-KR" altLang="en-US" b="1" smtClean="0">
                <a:latin typeface="+mj-ea"/>
                <a:ea typeface="+mj-ea"/>
              </a:rPr>
              <a:t>이희수</a:t>
            </a:r>
            <a:endParaRPr lang="en-US" altLang="ko-KR" b="1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dirty="0">
                <a:latin typeface="+mj-ea"/>
                <a:ea typeface="+mj-ea"/>
              </a:rPr>
              <a:t>같이 하면 어렵지 않을까</a:t>
            </a:r>
            <a:r>
              <a:rPr lang="en-US" altLang="ko-KR" dirty="0">
                <a:latin typeface="+mj-ea"/>
                <a:ea typeface="+mj-ea"/>
              </a:rPr>
              <a:t>? </a:t>
            </a:r>
            <a:r>
              <a:rPr lang="ko-KR" altLang="en-US" dirty="0">
                <a:latin typeface="+mj-ea"/>
                <a:ea typeface="+mj-ea"/>
              </a:rPr>
              <a:t>했는데 막상 시작하고 나니 너무 재미있고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실제 내가 공부한 것을 사용함에 재미가 있었으며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많이 배우고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책으로만 배울 수 없는 것을 </a:t>
            </a:r>
            <a:r>
              <a:rPr lang="ko-KR" altLang="en-US" dirty="0" err="1">
                <a:latin typeface="+mj-ea"/>
                <a:ea typeface="+mj-ea"/>
              </a:rPr>
              <a:t>알수</a:t>
            </a:r>
            <a:r>
              <a:rPr lang="ko-KR" altLang="en-US" dirty="0">
                <a:latin typeface="+mj-ea"/>
                <a:ea typeface="+mj-ea"/>
              </a:rPr>
              <a:t> 있었습니다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아쉬운점은</a:t>
            </a:r>
            <a:r>
              <a:rPr lang="ko-KR" altLang="en-US" dirty="0" smtClean="0">
                <a:latin typeface="+mj-ea"/>
                <a:ea typeface="+mj-ea"/>
              </a:rPr>
              <a:t> 작업이 분배 되어 있어 </a:t>
            </a:r>
            <a:r>
              <a:rPr lang="ko-KR" altLang="en-US" dirty="0" err="1" smtClean="0">
                <a:latin typeface="+mj-ea"/>
                <a:ea typeface="+mj-ea"/>
              </a:rPr>
              <a:t>합칠시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혼선이 있어 일하면서 꾸준한 소통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대화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정보 공유를 통해 이 점을 줄여야 한다 생각했습니다</a:t>
            </a:r>
            <a:r>
              <a:rPr lang="en-US" altLang="ko-KR" smtClean="0">
                <a:latin typeface="+mj-ea"/>
                <a:ea typeface="+mj-ea"/>
              </a:rPr>
              <a:t>.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mtClean="0">
                <a:solidFill>
                  <a:schemeClr val="bg1"/>
                </a:solidFill>
              </a:rPr>
              <a:t>프로젝트를 마치며</a:t>
            </a:r>
            <a:r>
              <a:rPr lang="en-US" altLang="ko-KR" sz="2800" smtClean="0">
                <a:solidFill>
                  <a:schemeClr val="bg1"/>
                </a:solidFill>
              </a:rPr>
              <a:t>..</a:t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4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828800"/>
            <a:ext cx="8458200" cy="46482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b="1" dirty="0" smtClean="0"/>
              <a:t>김동환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sz="2000"/>
              <a:t> </a:t>
            </a:r>
            <a:r>
              <a:rPr lang="en-US" altLang="ko-KR" sz="2000" smtClean="0"/>
              <a:t>       </a:t>
            </a:r>
            <a:r>
              <a:rPr lang="ko-KR" altLang="en-US" sz="2000" smtClean="0"/>
              <a:t>배운 </a:t>
            </a:r>
            <a:r>
              <a:rPr lang="ko-KR" altLang="en-US" sz="2000" dirty="0" smtClean="0"/>
              <a:t>것을 다시 한번 생각할 수 있었던 프로젝트 였습니다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smtClean="0"/>
              <a:t>        </a:t>
            </a:r>
            <a:r>
              <a:rPr lang="ko-KR" altLang="en-US" sz="2000" smtClean="0"/>
              <a:t>팀원 </a:t>
            </a:r>
            <a:r>
              <a:rPr lang="ko-KR" altLang="en-US" sz="2000" dirty="0" smtClean="0"/>
              <a:t>간의 협동 및 소통이 얼마나 중요하고 대단한 일인지 알 수 있었고</a:t>
            </a:r>
            <a:r>
              <a:rPr lang="en-US" altLang="ko-KR" sz="2000" dirty="0" smtClean="0"/>
              <a:t>,</a:t>
            </a:r>
          </a:p>
          <a:p>
            <a:pPr marL="0" indent="0">
              <a:buNone/>
            </a:pPr>
            <a:r>
              <a:rPr lang="en-US" altLang="ko-KR" sz="2000"/>
              <a:t> </a:t>
            </a:r>
            <a:r>
              <a:rPr lang="en-US" altLang="ko-KR" sz="2000" smtClean="0"/>
              <a:t>       </a:t>
            </a:r>
            <a:r>
              <a:rPr lang="ko-KR" altLang="en-US" sz="2000" smtClean="0"/>
              <a:t>코드 </a:t>
            </a:r>
            <a:r>
              <a:rPr lang="ko-KR" altLang="en-US" sz="2000" dirty="0" smtClean="0"/>
              <a:t>작성 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누구나 이해할 수 있도록 간결하게 </a:t>
            </a:r>
            <a:r>
              <a:rPr lang="ko-KR" altLang="en-US" sz="2000" err="1" smtClean="0"/>
              <a:t>작성해야됨을</a:t>
            </a:r>
            <a:r>
              <a:rPr lang="ko-KR" altLang="en-US" sz="2000" smtClean="0"/>
              <a:t>                                     </a:t>
            </a:r>
            <a:endParaRPr lang="en-US" altLang="ko-KR" sz="2000" smtClean="0"/>
          </a:p>
          <a:p>
            <a:pPr marL="0" indent="0">
              <a:buNone/>
            </a:pPr>
            <a:r>
              <a:rPr lang="en-US" altLang="ko-KR" sz="2000" smtClean="0"/>
              <a:t>        </a:t>
            </a:r>
            <a:r>
              <a:rPr lang="ko-KR" altLang="en-US" sz="2000" smtClean="0"/>
              <a:t>느꼈습니다</a:t>
            </a:r>
            <a:r>
              <a:rPr lang="en-US" altLang="ko-KR" sz="2000" dirty="0" smtClean="0"/>
              <a:t>.  </a:t>
            </a:r>
          </a:p>
          <a:p>
            <a:endParaRPr lang="en-US" altLang="ko-KR" smtClean="0"/>
          </a:p>
          <a:p>
            <a:r>
              <a:rPr lang="ko-KR" altLang="en-US" b="1" smtClean="0"/>
              <a:t>박종선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sz="2100" smtClean="0"/>
              <a:t>        </a:t>
            </a:r>
            <a:r>
              <a:rPr lang="ko-KR" altLang="en-US" sz="2100" dirty="0" smtClean="0"/>
              <a:t>파트 </a:t>
            </a:r>
            <a:r>
              <a:rPr lang="ko-KR" altLang="en-US" sz="2100" dirty="0"/>
              <a:t>분업을 하고 협업을 하면서 </a:t>
            </a:r>
            <a:r>
              <a:rPr lang="en-US" altLang="ko-KR" sz="2100" dirty="0"/>
              <a:t>MVC</a:t>
            </a:r>
            <a:r>
              <a:rPr lang="ko-KR" altLang="en-US" sz="2100" dirty="0"/>
              <a:t>구조의 장점인 </a:t>
            </a:r>
          </a:p>
          <a:p>
            <a:pPr marL="0" indent="0">
              <a:buNone/>
            </a:pPr>
            <a:r>
              <a:rPr lang="ko-KR" altLang="en-US" sz="2100" smtClean="0"/>
              <a:t>        </a:t>
            </a:r>
            <a:r>
              <a:rPr lang="ko-KR" altLang="en-US" sz="2100" dirty="0" smtClean="0"/>
              <a:t>디자이너와 </a:t>
            </a:r>
            <a:r>
              <a:rPr lang="ko-KR" altLang="en-US" sz="2100" dirty="0"/>
              <a:t>개발자의 분업을 실제 경험해볼 수 있었고 </a:t>
            </a:r>
          </a:p>
          <a:p>
            <a:pPr marL="0" indent="0">
              <a:buNone/>
            </a:pPr>
            <a:r>
              <a:rPr lang="ko-KR" altLang="en-US" sz="2100" smtClean="0"/>
              <a:t>        이는 </a:t>
            </a:r>
            <a:r>
              <a:rPr lang="ko-KR" altLang="en-US" sz="2100" dirty="0"/>
              <a:t>마치 실무를 </a:t>
            </a:r>
            <a:r>
              <a:rPr lang="ko-KR" altLang="en-US" sz="2100"/>
              <a:t>하는 </a:t>
            </a:r>
            <a:r>
              <a:rPr lang="ko-KR" altLang="en-US" sz="2100" smtClean="0"/>
              <a:t>느낌이었습니다</a:t>
            </a:r>
            <a:r>
              <a:rPr lang="en-US" altLang="ko-KR" sz="2100" smtClean="0"/>
              <a:t>.</a:t>
            </a:r>
            <a:endParaRPr lang="en-US" altLang="ko-KR" sz="2100" dirty="0"/>
          </a:p>
          <a:p>
            <a:pPr marL="0" indent="0">
              <a:buNone/>
            </a:pPr>
            <a:r>
              <a:rPr lang="ko-KR" altLang="en-US" sz="2100" smtClean="0"/>
              <a:t>        그러나 </a:t>
            </a:r>
            <a:r>
              <a:rPr lang="ko-KR" altLang="en-US" sz="2100" dirty="0"/>
              <a:t>교육이 끝나고 실무에 들어가기 위해서는 </a:t>
            </a:r>
          </a:p>
          <a:p>
            <a:pPr marL="0" indent="0">
              <a:buNone/>
            </a:pPr>
            <a:r>
              <a:rPr lang="ko-KR" altLang="en-US" sz="2100" smtClean="0"/>
              <a:t>        초보자인 저는</a:t>
            </a:r>
            <a:r>
              <a:rPr lang="en-US" altLang="ko-KR" sz="2100" smtClean="0"/>
              <a:t> </a:t>
            </a:r>
            <a:r>
              <a:rPr lang="ko-KR" altLang="en-US" sz="2100" dirty="0"/>
              <a:t>한참은 부족하다는 것을 깨달을 수 있었으며</a:t>
            </a:r>
          </a:p>
          <a:p>
            <a:pPr marL="0" indent="0">
              <a:buNone/>
            </a:pPr>
            <a:r>
              <a:rPr lang="ko-KR" altLang="en-US" sz="2100" smtClean="0"/>
              <a:t>        이는 </a:t>
            </a:r>
            <a:r>
              <a:rPr lang="ko-KR" altLang="en-US" sz="2100" dirty="0"/>
              <a:t>나에게 좋은 각성제가 </a:t>
            </a:r>
            <a:r>
              <a:rPr lang="ko-KR" altLang="en-US" sz="2100"/>
              <a:t>될 </a:t>
            </a:r>
            <a:r>
              <a:rPr lang="ko-KR" altLang="en-US" sz="2100" smtClean="0"/>
              <a:t>것입니다</a:t>
            </a:r>
            <a:r>
              <a:rPr lang="en-US" altLang="ko-KR" sz="2100" smtClean="0"/>
              <a:t>.</a:t>
            </a:r>
            <a:endParaRPr lang="en-US" altLang="ko-KR" sz="21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mtClean="0">
                <a:solidFill>
                  <a:schemeClr val="bg1"/>
                </a:solidFill>
              </a:rPr>
              <a:t>프로젝트를 마치며</a:t>
            </a:r>
            <a:r>
              <a:rPr lang="en-US" altLang="ko-KR" sz="2800" smtClean="0">
                <a:solidFill>
                  <a:schemeClr val="bg1"/>
                </a:solidFill>
              </a:rPr>
              <a:t>..</a:t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5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5800" y="1600200"/>
            <a:ext cx="5638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smtClean="0">
                <a:solidFill>
                  <a:schemeClr val="tx1"/>
                </a:solidFill>
              </a:rPr>
              <a:t>초기 아이템 계획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203200"/>
            <a:ext cx="3352800" cy="1143000"/>
          </a:xfrm>
        </p:spPr>
        <p:txBody>
          <a:bodyPr/>
          <a:lstStyle/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초기 아이템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계획</a:t>
            </a:r>
            <a:r>
              <a:rPr lang="en-US" altLang="ko-KR" sz="2400" dirty="0" smtClean="0">
                <a:solidFill>
                  <a:schemeClr val="bg1"/>
                </a:solidFill>
              </a:rPr>
              <a:t>. 01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="" xmlns:a16="http://schemas.microsoft.com/office/drawing/2014/main" id="{54D7B7C0-57D8-4D0D-AD1F-9B9666015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69767"/>
            <a:ext cx="8153400" cy="4586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4196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bg1"/>
                </a:solidFill>
              </a:rPr>
              <a:t>위치정보를 기반으로  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smtClean="0"/>
              <a:t>지도 </a:t>
            </a:r>
            <a:r>
              <a:rPr lang="en-US" altLang="ko-KR" sz="1800" dirty="0" smtClean="0"/>
              <a:t>API </a:t>
            </a:r>
            <a:r>
              <a:rPr lang="ko-KR" altLang="en-US" sz="1800" dirty="0" smtClean="0"/>
              <a:t>및 공공데이터를 활용</a:t>
            </a:r>
            <a:r>
              <a:rPr lang="ko-KR" altLang="en-US" sz="1800" dirty="0" smtClean="0">
                <a:solidFill>
                  <a:schemeClr val="bg1"/>
                </a:solidFill>
              </a:rPr>
              <a:t>하여 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bg1"/>
                </a:solidFill>
              </a:rPr>
              <a:t>이용자에게 </a:t>
            </a:r>
            <a:r>
              <a:rPr lang="ko-KR" altLang="en-US" sz="1800" dirty="0" err="1" smtClean="0"/>
              <a:t>주정차</a:t>
            </a:r>
            <a:r>
              <a:rPr lang="ko-KR" altLang="en-US" sz="1800" dirty="0" smtClean="0"/>
              <a:t> 정보</a:t>
            </a:r>
            <a:r>
              <a:rPr lang="ko-KR" altLang="en-US" sz="1800" dirty="0" smtClean="0">
                <a:solidFill>
                  <a:schemeClr val="bg1"/>
                </a:solidFill>
              </a:rPr>
              <a:t>를 제공하고자 함</a:t>
            </a:r>
            <a:r>
              <a:rPr lang="en-US" altLang="ko-KR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62400" y="0"/>
            <a:ext cx="5410200" cy="186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bg1"/>
                </a:solidFill>
              </a:rPr>
              <a:t>기존</a:t>
            </a:r>
            <a:r>
              <a:rPr lang="ko-KR" altLang="en-US" sz="1800" dirty="0">
                <a:solidFill>
                  <a:schemeClr val="bg1"/>
                </a:solidFill>
              </a:rPr>
              <a:t>에</a:t>
            </a:r>
            <a:r>
              <a:rPr lang="ko-KR" altLang="en-US" sz="1800" dirty="0" smtClean="0">
                <a:solidFill>
                  <a:schemeClr val="bg1"/>
                </a:solidFill>
              </a:rPr>
              <a:t> 구현된 주차장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정보앱들과는</a:t>
            </a:r>
            <a:r>
              <a:rPr lang="ko-KR" altLang="en-US" sz="1800" dirty="0" smtClean="0">
                <a:solidFill>
                  <a:schemeClr val="bg1"/>
                </a:solidFill>
              </a:rPr>
              <a:t> 다르게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smtClean="0"/>
              <a:t>주차장 정보</a:t>
            </a:r>
            <a:r>
              <a:rPr lang="ko-KR" altLang="en-US" sz="1800" dirty="0" smtClean="0">
                <a:solidFill>
                  <a:schemeClr val="bg1"/>
                </a:solidFill>
              </a:rPr>
              <a:t>뿐 아니라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err="1" smtClean="0"/>
              <a:t>주정차</a:t>
            </a:r>
            <a:r>
              <a:rPr lang="ko-KR" altLang="en-US" sz="1800" dirty="0" smtClean="0"/>
              <a:t> 금지구역 정보를 함께 구현</a:t>
            </a:r>
            <a:r>
              <a:rPr lang="ko-KR" altLang="en-US" sz="1800" dirty="0" smtClean="0">
                <a:solidFill>
                  <a:schemeClr val="bg1"/>
                </a:solidFill>
              </a:rPr>
              <a:t>하고자 함</a:t>
            </a:r>
            <a:r>
              <a:rPr lang="en-US" altLang="ko-KR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그림 5" descr="지도, 텍스트이(가) 표시된 사진&#10;&#10;자동 생성된 설명">
            <a:extLst>
              <a:ext uri="{FF2B5EF4-FFF2-40B4-BE49-F238E27FC236}">
                <a16:creationId xmlns="" xmlns:a16="http://schemas.microsoft.com/office/drawing/2014/main" id="{AF3077FE-FE86-44AF-8931-0DAAAD61DB0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8" y="1869767"/>
            <a:ext cx="7876342" cy="459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3700" y="203200"/>
            <a:ext cx="3352800" cy="1143000"/>
          </a:xfrm>
        </p:spPr>
        <p:txBody>
          <a:bodyPr/>
          <a:lstStyle/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초기 아이템</a:t>
            </a:r>
            <a:r>
              <a:rPr lang="en-US" altLang="ko-KR" sz="2800" dirty="0" smtClean="0">
                <a:solidFill>
                  <a:schemeClr val="bg1"/>
                </a:solidFill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계획</a:t>
            </a:r>
            <a:r>
              <a:rPr lang="en-US" altLang="ko-KR" sz="2400" dirty="0" smtClean="0">
                <a:solidFill>
                  <a:schemeClr val="bg1"/>
                </a:solidFill>
              </a:rPr>
              <a:t>. 02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8202"/>
            <a:ext cx="9144000" cy="518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mtClean="0">
                <a:solidFill>
                  <a:schemeClr val="bg1"/>
                </a:solidFill>
              </a:rPr>
              <a:t>초기 아이템</a:t>
            </a:r>
            <a:r>
              <a:rPr lang="en-US" altLang="ko-KR" sz="2800" smtClean="0">
                <a:solidFill>
                  <a:schemeClr val="bg1"/>
                </a:solidFill>
              </a:rPr>
              <a:t/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</a:t>
            </a:r>
            <a:r>
              <a:rPr lang="en-US" altLang="ko-KR" sz="2000" smtClean="0">
                <a:solidFill>
                  <a:schemeClr val="bg1"/>
                </a:solidFill>
              </a:rPr>
              <a:t>/</a:t>
            </a:r>
            <a:r>
              <a:rPr lang="ko-KR" altLang="en-US" sz="2000" smtClean="0">
                <a:solidFill>
                  <a:schemeClr val="bg1"/>
                </a:solidFill>
              </a:rPr>
              <a:t>시퀀스 다이어그램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3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1600200"/>
            <a:ext cx="5638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smtClean="0">
                <a:solidFill>
                  <a:schemeClr val="tx1"/>
                </a:solidFill>
              </a:rPr>
              <a:t>프로젝트 구현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14384"/>
            <a:ext cx="9144000" cy="5430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smtClean="0">
                <a:solidFill>
                  <a:schemeClr val="bg1"/>
                </a:solidFill>
              </a:rPr>
              <a:t/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</a:t>
            </a:r>
            <a:r>
              <a:rPr lang="en-US" altLang="ko-KR" sz="2000" smtClean="0">
                <a:solidFill>
                  <a:schemeClr val="bg1"/>
                </a:solidFill>
              </a:rPr>
              <a:t>/</a:t>
            </a:r>
            <a:r>
              <a:rPr lang="ko-KR" altLang="en-US" sz="2000" smtClean="0">
                <a:solidFill>
                  <a:schemeClr val="bg1"/>
                </a:solidFill>
              </a:rPr>
              <a:t>시퀀스 다이어그램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057400"/>
            <a:ext cx="8534400" cy="419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47824"/>
            <a:ext cx="7146701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93700" y="2032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프로젝트 구현</a:t>
            </a:r>
            <a:r>
              <a:rPr lang="en-US" altLang="ko-KR" sz="2800" smtClean="0">
                <a:solidFill>
                  <a:schemeClr val="bg1"/>
                </a:solidFill>
              </a:rPr>
              <a:t/>
            </a:r>
            <a:br>
              <a:rPr lang="en-US" altLang="ko-KR" sz="2800" smtClean="0">
                <a:solidFill>
                  <a:schemeClr val="bg1"/>
                </a:solidFill>
              </a:rPr>
            </a:br>
            <a:r>
              <a:rPr lang="en-US" altLang="ko-KR" sz="2300" smtClean="0">
                <a:solidFill>
                  <a:schemeClr val="bg1"/>
                </a:solidFill>
              </a:rPr>
              <a:t> </a:t>
            </a:r>
            <a:r>
              <a:rPr lang="en-US" altLang="ko-KR" sz="2000" smtClean="0">
                <a:solidFill>
                  <a:schemeClr val="bg1"/>
                </a:solidFill>
              </a:rPr>
              <a:t>/DB </a:t>
            </a:r>
            <a:r>
              <a:rPr lang="ko-KR" altLang="en-US" sz="2000" smtClean="0">
                <a:solidFill>
                  <a:schemeClr val="bg1"/>
                </a:solidFill>
              </a:rPr>
              <a:t>모델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</TotalTime>
  <Words>1206</Words>
  <Application>Microsoft Office PowerPoint</Application>
  <PresentationFormat>화면 슬라이드 쇼(4:3)</PresentationFormat>
  <Paragraphs>196</Paragraphs>
  <Slides>29</Slides>
  <Notes>27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Theme</vt:lpstr>
      <vt:lpstr> 우아한 주정차</vt:lpstr>
      <vt:lpstr>PowerPoint 프레젠테이션</vt:lpstr>
      <vt:lpstr>PowerPoint 프레젠테이션</vt:lpstr>
      <vt:lpstr>초기 아이템 계획. 01</vt:lpstr>
      <vt:lpstr>초기 아이템 계획. 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구현 .주차장 정보   /공영, 민영 주차장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titans</dc:creator>
  <cp:lastModifiedBy>student</cp:lastModifiedBy>
  <cp:revision>95</cp:revision>
  <dcterms:created xsi:type="dcterms:W3CDTF">2013-09-17T15:02:28Z</dcterms:created>
  <dcterms:modified xsi:type="dcterms:W3CDTF">2019-08-07T07:38:36Z</dcterms:modified>
</cp:coreProperties>
</file>